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  <p:sldMasterId id="2147483672" r:id="rId3"/>
    <p:sldMasterId id="2147483671" r:id="rId4"/>
    <p:sldMasterId id="2147483669" r:id="rId5"/>
    <p:sldMasterId id="2147483676" r:id="rId6"/>
    <p:sldMasterId id="2147483677" r:id="rId7"/>
  </p:sldMasterIdLst>
  <p:notesMasterIdLst>
    <p:notesMasterId r:id="rId19"/>
  </p:notesMasterIdLst>
  <p:handoutMasterIdLst>
    <p:handoutMasterId r:id="rId20"/>
  </p:handoutMasterIdLst>
  <p:sldIdLst>
    <p:sldId id="256" r:id="rId8"/>
    <p:sldId id="350" r:id="rId9"/>
    <p:sldId id="342" r:id="rId10"/>
    <p:sldId id="347" r:id="rId11"/>
    <p:sldId id="343" r:id="rId12"/>
    <p:sldId id="346" r:id="rId13"/>
    <p:sldId id="344" r:id="rId14"/>
    <p:sldId id="348" r:id="rId15"/>
    <p:sldId id="345" r:id="rId16"/>
    <p:sldId id="349" r:id="rId17"/>
    <p:sldId id="331" r:id="rId18"/>
  </p:sldIdLst>
  <p:sldSz cx="9144000" cy="6858000" type="screen4x3"/>
  <p:notesSz cx="7104063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0F0F0"/>
    <a:srgbClr val="E0E0E0"/>
    <a:srgbClr val="D5D5D5"/>
    <a:srgbClr val="E2E2E2"/>
    <a:srgbClr val="C0C0C0"/>
    <a:srgbClr val="96969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2113" autoAdjust="0"/>
  </p:normalViewPr>
  <p:slideViewPr>
    <p:cSldViewPr snapToGrid="0" showGuides="1">
      <p:cViewPr>
        <p:scale>
          <a:sx n="107" d="100"/>
          <a:sy n="107" d="100"/>
        </p:scale>
        <p:origin x="-126" y="186"/>
      </p:cViewPr>
      <p:guideLst>
        <p:guide orient="horz" pos="2656"/>
        <p:guide orient="horz" pos="1404"/>
        <p:guide orient="horz" pos="3908"/>
        <p:guide pos="2880"/>
        <p:guide pos="448"/>
        <p:guide pos="5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6413" y="358775"/>
            <a:ext cx="30448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r>
              <a:rPr lang="de-AT"/>
              <a:t>Kopfzeile</a:t>
            </a:r>
          </a:p>
        </p:txBody>
      </p:sp>
      <p:pic>
        <p:nvPicPr>
          <p:cNvPr id="518152" name="Picture 8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222250"/>
            <a:ext cx="23510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5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94163" y="9401175"/>
            <a:ext cx="252095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E006B605-32CE-4FE8-B060-1D91E52FB9DA}" type="datetime1">
              <a:rPr lang="de-AT"/>
              <a:pPr/>
              <a:t>03.10.2012</a:t>
            </a:fld>
            <a:endParaRPr lang="de-AT"/>
          </a:p>
        </p:txBody>
      </p:sp>
      <p:sp>
        <p:nvSpPr>
          <p:cNvPr id="518154" name="Rectangle 10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1650" y="9401175"/>
            <a:ext cx="25130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r>
              <a:rPr lang="de-AT"/>
              <a:t>Fußzeile</a:t>
            </a:r>
          </a:p>
        </p:txBody>
      </p:sp>
      <p:sp>
        <p:nvSpPr>
          <p:cNvPr id="518155" name="Rectangle 1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4663" y="9401175"/>
            <a:ext cx="10795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90600">
              <a:defRPr sz="900"/>
            </a:lvl1pPr>
          </a:lstStyle>
          <a:p>
            <a:r>
              <a:rPr lang="de-AT"/>
              <a:t>Seite </a:t>
            </a:r>
            <a:fld id="{D8F91C00-BA56-40C5-8684-14F001AB50FF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532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17575" y="3619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r>
              <a:rPr lang="de-AT"/>
              <a:t>Kopfzeile</a:t>
            </a:r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993775"/>
            <a:ext cx="5267325" cy="3941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5116513"/>
            <a:ext cx="5267325" cy="4283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pic>
        <p:nvPicPr>
          <p:cNvPr id="71689" name="Picture 9" descr="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222250"/>
            <a:ext cx="23510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9" name="Rectangle 19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9399588"/>
            <a:ext cx="22701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538" rIns="0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42975563-090A-440C-9CA8-3F743132ADD7}" type="datetime1">
              <a:rPr lang="de-AT"/>
              <a:pPr/>
              <a:t>03.10.2012</a:t>
            </a:fld>
            <a:endParaRPr lang="de-AT"/>
          </a:p>
        </p:txBody>
      </p:sp>
      <p:sp>
        <p:nvSpPr>
          <p:cNvPr id="71700" name="Rectangle 2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17575" y="9399588"/>
            <a:ext cx="22764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538" rIns="0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r>
              <a:rPr lang="de-AT"/>
              <a:t>Fußzeile</a:t>
            </a:r>
          </a:p>
        </p:txBody>
      </p:sp>
      <p:sp>
        <p:nvSpPr>
          <p:cNvPr id="71701" name="Rectangle 2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4050" y="9399588"/>
            <a:ext cx="71913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538" rIns="0" bIns="49538" numCol="1" anchor="b" anchorCtr="0" compatLnSpc="1">
            <a:prstTxWarp prst="textNoShape">
              <a:avLst/>
            </a:prstTxWarp>
          </a:bodyPr>
          <a:lstStyle>
            <a:lvl1pPr algn="ctr" defTabSz="990600">
              <a:defRPr sz="900"/>
            </a:lvl1pPr>
          </a:lstStyle>
          <a:p>
            <a:r>
              <a:rPr lang="de-AT"/>
              <a:t>Folie </a:t>
            </a:r>
            <a:fld id="{D87AEB00-A7D7-4AEE-B3C0-524DD2640326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914400" y="990600"/>
            <a:ext cx="5270500" cy="39449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48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82563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8163" indent="-176213" algn="l" rtl="0" fontAlgn="base">
      <a:spcBef>
        <a:spcPct val="30000"/>
      </a:spcBef>
      <a:spcAft>
        <a:spcPct val="0"/>
      </a:spcAft>
      <a:buChar char="-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89000" indent="-1714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0950" indent="-1825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12900" indent="-1825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AT"/>
              <a:t>Kopfzeile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8A9C627-F874-4C2F-AA9E-828ED1C6CF4F}" type="datetime1">
              <a:rPr lang="de-AT"/>
              <a:pPr/>
              <a:t>03.10.2012</a:t>
            </a:fld>
            <a:endParaRPr lang="de-AT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AT"/>
              <a:t>Fußzeile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AT"/>
              <a:t>Folie </a:t>
            </a:r>
            <a:fld id="{7D999EBA-D885-4857-95DF-A018EFE1A15B}" type="slidenum">
              <a:rPr lang="de-AT"/>
              <a:pPr/>
              <a:t>1</a:t>
            </a:fld>
            <a:endParaRPr lang="de-AT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993775"/>
            <a:ext cx="5254625" cy="3941763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de-AT"/>
              <a:t>Test der Notizen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993775"/>
            <a:ext cx="5254625" cy="39417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dirty="0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4EFD4-D299-4A07-88F9-021591E50921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993775"/>
            <a:ext cx="5254625" cy="39417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de-AT" dirty="0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4EFD4-D299-4A07-88F9-021591E50921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993775"/>
            <a:ext cx="5254625" cy="39417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dirty="0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4EFD4-D299-4A07-88F9-021591E50921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3925" y="993775"/>
            <a:ext cx="5254625" cy="39417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dirty="0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C4EFD4-D299-4A07-88F9-021591E50921}" type="slidenum">
              <a:rPr lang="de-A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AT"/>
              <a:t>Kopfzeile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C48BCD4-B4AE-41A0-9FA1-FF9FEFADF1FC}" type="datetime1">
              <a:rPr lang="de-AT"/>
              <a:pPr/>
              <a:t>03.10.2012</a:t>
            </a:fld>
            <a:endParaRPr lang="de-AT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AT"/>
              <a:t>Fußzeile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AT"/>
              <a:t>Folie </a:t>
            </a:r>
            <a:fld id="{A9C5B0B8-76AB-4AAD-8B82-CFF32CF45DC4}" type="slidenum">
              <a:rPr lang="de-AT"/>
              <a:pPr/>
              <a:t>11</a:t>
            </a:fld>
            <a:endParaRPr lang="de-AT"/>
          </a:p>
        </p:txBody>
      </p:sp>
      <p:sp>
        <p:nvSpPr>
          <p:cNvPr id="210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993775"/>
            <a:ext cx="5254625" cy="3941763"/>
          </a:xfrm>
          <a:ln/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58" name="Picture 26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82563"/>
            <a:ext cx="3190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712788" y="1323975"/>
            <a:ext cx="6875462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711200" y="2170113"/>
            <a:ext cx="6873875" cy="1265237"/>
          </a:xfrm>
        </p:spPr>
        <p:txBody>
          <a:bodyPr bIns="72000" anchor="b"/>
          <a:lstStyle>
            <a:lvl1pPr>
              <a:lnSpc>
                <a:spcPct val="80000"/>
              </a:lnSpc>
              <a:defRPr sz="43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AT" noProof="0" smtClean="0"/>
          </a:p>
        </p:txBody>
      </p:sp>
      <p:sp>
        <p:nvSpPr>
          <p:cNvPr id="6966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435350"/>
            <a:ext cx="6872288" cy="1090613"/>
          </a:xfrm>
        </p:spPr>
        <p:txBody>
          <a:bodyPr tIns="72000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AT" noProof="0" smtClean="0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>
            <a:off x="712788" y="3432175"/>
            <a:ext cx="68754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4C78C-F322-4494-B06C-361AFF4AF58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507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114425"/>
            <a:ext cx="1928813" cy="5089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1114425"/>
            <a:ext cx="5634037" cy="5089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C9299C-2427-4CE3-98D1-7C3D9CD1F91C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70248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12788" y="2230438"/>
            <a:ext cx="7715250" cy="3973512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DD1DA65F-B552-4999-8C04-0149099D844F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297702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712788" y="2230438"/>
            <a:ext cx="7715250" cy="3973512"/>
          </a:xfrm>
        </p:spPr>
        <p:txBody>
          <a:bodyPr/>
          <a:lstStyle/>
          <a:p>
            <a:r>
              <a:rPr lang="de-DE" smtClean="0"/>
              <a:t>Klicken Sie auf das Symbol, um die SmartArt-Grafik hinzuzufügen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7857A57C-C5B4-4273-BB4C-E2B995C19CA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41859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429C826A-E63B-4E2C-9E4F-8D6E1E962AB0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11111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12788" y="2230438"/>
            <a:ext cx="3781425" cy="19097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6613" y="2230438"/>
            <a:ext cx="3781425" cy="19097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712788" y="4292600"/>
            <a:ext cx="7715250" cy="1911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90038238-9765-4A33-B4A8-129E8B46ED90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31019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enclip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Medienplatzhalter 2"/>
          <p:cNvSpPr>
            <a:spLocks noGrp="1"/>
          </p:cNvSpPr>
          <p:nvPr>
            <p:ph type="media"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/>
          <a:p>
            <a:r>
              <a:rPr lang="de-DE" smtClean="0"/>
              <a:t>Mediaclip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6B33BCDC-EE1D-4A01-B0EE-28EBE0603AA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849207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1116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12788" y="2230438"/>
            <a:ext cx="7715250" cy="3973512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712788" y="6454775"/>
            <a:ext cx="6783387" cy="2016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496175" y="6454775"/>
            <a:ext cx="933450" cy="201613"/>
          </a:xfrm>
        </p:spPr>
        <p:txBody>
          <a:bodyPr/>
          <a:lstStyle>
            <a:lvl1pPr>
              <a:defRPr/>
            </a:lvl1pPr>
          </a:lstStyle>
          <a:p>
            <a:fld id="{777364E1-32A0-4172-B1FD-6A9D1EAC91EC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708198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3A8FB-BE27-4829-B9F8-5FA0E53F8329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97861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A65FDA-0B62-4462-8F99-CE7B60B5348A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86961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08ECFA-9E92-416B-AD1F-B45DCA463178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26832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9FBD9D-F0F9-4E47-8994-2FC64541CE40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58189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3027CD-F782-493E-8144-06CC2FAC8C00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22388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CC5AB-6E15-40AD-AF48-1551F904EE23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656061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F9FB49-271B-47FA-B4E4-37713C82870F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330764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2ADD2F-0EAE-40E5-9E36-96B5BC20A712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595941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7C67C1-00B1-41A9-9820-B9FA43E74498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197919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8ACB9D-F6C0-40B7-925C-52FC1BD564F9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700459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D2F88-28D8-4F49-BCFA-A9F811A32A15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428643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114425"/>
            <a:ext cx="1928813" cy="5089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1114425"/>
            <a:ext cx="5634037" cy="5089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05237B-A106-4F7D-9805-58F1741B1D42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009791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039DAE-644D-49A4-8472-B48E3B15A7F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39131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87D33-399E-43DE-93CA-61F39C52AD5D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481554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BD6331-4BF0-425C-A894-4E145C9235C3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190147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56794-D12E-4242-9D95-9A40DA49CA80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813515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5876FD-23EF-4E3E-A075-DC79335D3084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964026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545C10-B3F4-4E73-BF39-90BCEF5F980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963800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571D8-9018-475B-9885-ECCD51DB4CFD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7040036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700A13-08F2-46AE-B64B-452270CB8D0E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551185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0B4A02-FCB8-4335-AB15-1FF4542F2E2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989930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41E05-38EA-4018-B039-13AFEA295954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4652589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E4E5F-FBDD-41D3-A17C-C2E8DC52507D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128302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114425"/>
            <a:ext cx="2057400" cy="5011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14425"/>
            <a:ext cx="6019800" cy="5011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AAD293-D920-4EE5-82FB-FC32BDE7455B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11150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957DA2-E8FC-480C-A48D-FF9263B5E2FD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5848437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4D84E6-F64F-40B9-842B-A2E361CE7046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6491929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27197C-68CE-4680-BDA6-F693DBE8C50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91867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6BBCE-D8D1-4419-B17E-05A46324783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967218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36D9BF-87D3-4113-B0F1-04FB489C19AC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1846243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B5A932-B03A-4D3E-B25B-B4DC11C477E6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6258138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1F3DF7-5338-462C-ACEB-8B03181C5F8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8668159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637172-44BE-4325-82EF-24509ED13545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107271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2DEF1-D288-4AE1-B2AE-68F90101452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4642733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F13590-A279-46E9-9447-6CE3FB0C6A35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816286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B406D5-76B3-44EB-9684-3DD0F5B4300E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6352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A4F0A0-10B8-4CBB-90A0-BD3EAF0B6DA8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88312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114425"/>
            <a:ext cx="1928813" cy="5089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1114425"/>
            <a:ext cx="5634037" cy="5089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C12D0-DF61-40FD-AF03-442B4A87638E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587915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77DBB-1014-47DA-8D89-5398EF23E18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3837628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A71DA-2CAA-4C31-8E58-8333F5EE050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0905708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8B5189-DA83-436B-8E1C-82853554913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25562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16E386-92FB-4122-A6DC-E0A9480BCAFF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1628330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A93D20-7BAC-4D1B-A89C-D9860C744C1A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119977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AF2EB5-31A3-4238-89BB-F344E7761B13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6018605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93B98-631F-4849-BBC7-B04F474996FA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7904456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DD7811-45A6-41E8-AD16-3997440E13B9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247728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1BA5A7-B0A1-4310-8DE0-47795A33492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2121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D899DD-2653-4D7E-AAF2-36A77A1F463A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4872649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B1F13C-650B-4ABB-929C-7B025B553C16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467781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114425"/>
            <a:ext cx="1928813" cy="5089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1114425"/>
            <a:ext cx="5634037" cy="5089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989E1A-2B38-4B36-90C4-90F0E89DD034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1928631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4777" name="Picture 9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82563"/>
            <a:ext cx="3190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47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1200" y="2170113"/>
            <a:ext cx="6873875" cy="1265237"/>
          </a:xfrm>
        </p:spPr>
        <p:txBody>
          <a:bodyPr bIns="72000" anchor="b"/>
          <a:lstStyle>
            <a:lvl1pPr>
              <a:lnSpc>
                <a:spcPct val="80000"/>
              </a:lnSpc>
              <a:defRPr sz="4300"/>
            </a:lvl1pPr>
          </a:lstStyle>
          <a:p>
            <a:pPr lvl="0"/>
            <a:r>
              <a:rPr lang="de-AT" noProof="0" smtClean="0"/>
              <a:t>Titel der </a:t>
            </a:r>
            <a:br>
              <a:rPr lang="de-AT" noProof="0" smtClean="0"/>
            </a:br>
            <a:r>
              <a:rPr lang="de-AT" noProof="0" smtClean="0"/>
              <a:t>Präsentation</a:t>
            </a:r>
          </a:p>
        </p:txBody>
      </p:sp>
      <p:sp>
        <p:nvSpPr>
          <p:cNvPr id="18247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435350"/>
            <a:ext cx="6872288" cy="1090613"/>
          </a:xfrm>
        </p:spPr>
        <p:txBody>
          <a:bodyPr tIns="72000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AT" noProof="0" smtClean="0"/>
              <a:t>Untertitel der Präsentation</a:t>
            </a:r>
          </a:p>
        </p:txBody>
      </p:sp>
      <p:sp>
        <p:nvSpPr>
          <p:cNvPr id="1824780" name="Line 12"/>
          <p:cNvSpPr>
            <a:spLocks noChangeShapeType="1"/>
          </p:cNvSpPr>
          <p:nvPr/>
        </p:nvSpPr>
        <p:spPr bwMode="auto">
          <a:xfrm>
            <a:off x="712788" y="3432175"/>
            <a:ext cx="68754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824781" name="Line 13"/>
          <p:cNvSpPr>
            <a:spLocks noChangeShapeType="1"/>
          </p:cNvSpPr>
          <p:nvPr/>
        </p:nvSpPr>
        <p:spPr bwMode="auto">
          <a:xfrm>
            <a:off x="712788" y="1323975"/>
            <a:ext cx="6875462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7008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28721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2788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3781425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0962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608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3877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7541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4862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BEF3B6-55F7-406A-9BBF-EBD5536F98BE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5018623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407558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7978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114425"/>
            <a:ext cx="1928813" cy="5089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2788" y="1114425"/>
            <a:ext cx="5634037" cy="5089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2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41F9D6-A689-4459-A1DA-0AB8D0811164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50424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EAB28-DCCE-4CA2-B4C6-97A60542BE8C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26186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2230438"/>
            <a:ext cx="77152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12788" y="93503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8" name="Picture 14" descr="Logo 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788" y="6454775"/>
            <a:ext cx="678338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6175" y="6454775"/>
            <a:ext cx="933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57F02589-7790-4B16-8BD9-F4F5BDAE904F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8" name="Line 6"/>
          <p:cNvSpPr>
            <a:spLocks noChangeShapeType="1"/>
          </p:cNvSpPr>
          <p:nvPr/>
        </p:nvSpPr>
        <p:spPr bwMode="auto">
          <a:xfrm>
            <a:off x="712788" y="93503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50607" name="Text Box 15"/>
          <p:cNvSpPr txBox="1">
            <a:spLocks noChangeArrowheads="1"/>
          </p:cNvSpPr>
          <p:nvPr/>
        </p:nvSpPr>
        <p:spPr bwMode="auto">
          <a:xfrm rot="16200000">
            <a:off x="-407193" y="2639219"/>
            <a:ext cx="1308100" cy="4905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00" tIns="108000" rIns="108000" bIns="108000">
            <a:spAutoFit/>
          </a:bodyPr>
          <a:lstStyle/>
          <a:p>
            <a:r>
              <a:rPr lang="de-AT" sz="1800" b="1">
                <a:solidFill>
                  <a:schemeClr val="bg1"/>
                </a:solidFill>
              </a:rPr>
              <a:t>Hilfslinien</a:t>
            </a:r>
          </a:p>
        </p:txBody>
      </p:sp>
      <p:pic>
        <p:nvPicPr>
          <p:cNvPr id="750644" name="Picture 52" descr="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0729" name="Line 137"/>
          <p:cNvSpPr>
            <a:spLocks noChangeShapeType="1"/>
          </p:cNvSpPr>
          <p:nvPr/>
        </p:nvSpPr>
        <p:spPr bwMode="auto">
          <a:xfrm>
            <a:off x="971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0" name="Line 138"/>
          <p:cNvSpPr>
            <a:spLocks noChangeShapeType="1"/>
          </p:cNvSpPr>
          <p:nvPr/>
        </p:nvSpPr>
        <p:spPr bwMode="auto">
          <a:xfrm>
            <a:off x="712788" y="6015038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1" name="Line 139"/>
          <p:cNvSpPr>
            <a:spLocks noChangeShapeType="1"/>
          </p:cNvSpPr>
          <p:nvPr/>
        </p:nvSpPr>
        <p:spPr bwMode="auto">
          <a:xfrm>
            <a:off x="7808913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2" name="Line 140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3" name="Line 141"/>
          <p:cNvSpPr>
            <a:spLocks noChangeShapeType="1"/>
          </p:cNvSpPr>
          <p:nvPr/>
        </p:nvSpPr>
        <p:spPr bwMode="auto">
          <a:xfrm>
            <a:off x="8429625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4" name="Line 142"/>
          <p:cNvSpPr>
            <a:spLocks noChangeShapeType="1"/>
          </p:cNvSpPr>
          <p:nvPr/>
        </p:nvSpPr>
        <p:spPr bwMode="auto">
          <a:xfrm>
            <a:off x="712788" y="5656263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5" name="Line 143"/>
          <p:cNvSpPr>
            <a:spLocks noChangeShapeType="1"/>
          </p:cNvSpPr>
          <p:nvPr/>
        </p:nvSpPr>
        <p:spPr bwMode="auto">
          <a:xfrm>
            <a:off x="6729413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6" name="Line 144"/>
          <p:cNvSpPr>
            <a:spLocks noChangeShapeType="1"/>
          </p:cNvSpPr>
          <p:nvPr/>
        </p:nvSpPr>
        <p:spPr bwMode="auto">
          <a:xfrm>
            <a:off x="7448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7" name="Line 145"/>
          <p:cNvSpPr>
            <a:spLocks noChangeShapeType="1"/>
          </p:cNvSpPr>
          <p:nvPr/>
        </p:nvSpPr>
        <p:spPr bwMode="auto">
          <a:xfrm>
            <a:off x="711200" y="2416175"/>
            <a:ext cx="771683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8" name="Line 146"/>
          <p:cNvSpPr>
            <a:spLocks noChangeShapeType="1"/>
          </p:cNvSpPr>
          <p:nvPr/>
        </p:nvSpPr>
        <p:spPr bwMode="auto">
          <a:xfrm>
            <a:off x="1330325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39" name="Line 147"/>
          <p:cNvSpPr>
            <a:spLocks noChangeShapeType="1"/>
          </p:cNvSpPr>
          <p:nvPr/>
        </p:nvSpPr>
        <p:spPr bwMode="auto">
          <a:xfrm>
            <a:off x="1690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0" name="Line 148"/>
          <p:cNvSpPr>
            <a:spLocks noChangeShapeType="1"/>
          </p:cNvSpPr>
          <p:nvPr/>
        </p:nvSpPr>
        <p:spPr bwMode="auto">
          <a:xfrm>
            <a:off x="2051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1" name="Line 149"/>
          <p:cNvSpPr>
            <a:spLocks noChangeShapeType="1"/>
          </p:cNvSpPr>
          <p:nvPr/>
        </p:nvSpPr>
        <p:spPr bwMode="auto">
          <a:xfrm>
            <a:off x="712788" y="2776538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2" name="Line 150"/>
          <p:cNvSpPr>
            <a:spLocks noChangeShapeType="1"/>
          </p:cNvSpPr>
          <p:nvPr/>
        </p:nvSpPr>
        <p:spPr bwMode="auto">
          <a:xfrm>
            <a:off x="7088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3" name="Line 151"/>
          <p:cNvSpPr>
            <a:spLocks noChangeShapeType="1"/>
          </p:cNvSpPr>
          <p:nvPr/>
        </p:nvSpPr>
        <p:spPr bwMode="auto">
          <a:xfrm>
            <a:off x="712788" y="5295900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4" name="Line 152"/>
          <p:cNvSpPr>
            <a:spLocks noChangeShapeType="1"/>
          </p:cNvSpPr>
          <p:nvPr/>
        </p:nvSpPr>
        <p:spPr bwMode="auto">
          <a:xfrm>
            <a:off x="2409825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5" name="Line 153"/>
          <p:cNvSpPr>
            <a:spLocks noChangeShapeType="1"/>
          </p:cNvSpPr>
          <p:nvPr/>
        </p:nvSpPr>
        <p:spPr bwMode="auto">
          <a:xfrm>
            <a:off x="2770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6" name="Line 154"/>
          <p:cNvSpPr>
            <a:spLocks noChangeShapeType="1"/>
          </p:cNvSpPr>
          <p:nvPr/>
        </p:nvSpPr>
        <p:spPr bwMode="auto">
          <a:xfrm>
            <a:off x="3130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7" name="Line 155"/>
          <p:cNvSpPr>
            <a:spLocks noChangeShapeType="1"/>
          </p:cNvSpPr>
          <p:nvPr/>
        </p:nvSpPr>
        <p:spPr bwMode="auto">
          <a:xfrm>
            <a:off x="3489325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8" name="Line 156"/>
          <p:cNvSpPr>
            <a:spLocks noChangeShapeType="1"/>
          </p:cNvSpPr>
          <p:nvPr/>
        </p:nvSpPr>
        <p:spPr bwMode="auto">
          <a:xfrm>
            <a:off x="438943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49" name="Line 157"/>
          <p:cNvSpPr>
            <a:spLocks noChangeShapeType="1"/>
          </p:cNvSpPr>
          <p:nvPr/>
        </p:nvSpPr>
        <p:spPr bwMode="auto">
          <a:xfrm>
            <a:off x="6008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0" name="Line 158"/>
          <p:cNvSpPr>
            <a:spLocks noChangeShapeType="1"/>
          </p:cNvSpPr>
          <p:nvPr/>
        </p:nvSpPr>
        <p:spPr bwMode="auto">
          <a:xfrm>
            <a:off x="6369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1" name="Line 159"/>
          <p:cNvSpPr>
            <a:spLocks noChangeShapeType="1"/>
          </p:cNvSpPr>
          <p:nvPr/>
        </p:nvSpPr>
        <p:spPr bwMode="auto">
          <a:xfrm>
            <a:off x="5289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2" name="Line 160"/>
          <p:cNvSpPr>
            <a:spLocks noChangeShapeType="1"/>
          </p:cNvSpPr>
          <p:nvPr/>
        </p:nvSpPr>
        <p:spPr bwMode="auto">
          <a:xfrm>
            <a:off x="5649913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3" name="Line 161"/>
          <p:cNvSpPr>
            <a:spLocks noChangeShapeType="1"/>
          </p:cNvSpPr>
          <p:nvPr/>
        </p:nvSpPr>
        <p:spPr bwMode="auto">
          <a:xfrm>
            <a:off x="712788" y="3135313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4" name="Line 162"/>
          <p:cNvSpPr>
            <a:spLocks noChangeShapeType="1"/>
          </p:cNvSpPr>
          <p:nvPr/>
        </p:nvSpPr>
        <p:spPr bwMode="auto">
          <a:xfrm>
            <a:off x="712788" y="3856038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5" name="Line 163"/>
          <p:cNvSpPr>
            <a:spLocks noChangeShapeType="1"/>
          </p:cNvSpPr>
          <p:nvPr/>
        </p:nvSpPr>
        <p:spPr bwMode="auto">
          <a:xfrm>
            <a:off x="712788" y="4935538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6" name="Line 164"/>
          <p:cNvSpPr>
            <a:spLocks noChangeShapeType="1"/>
          </p:cNvSpPr>
          <p:nvPr/>
        </p:nvSpPr>
        <p:spPr bwMode="auto">
          <a:xfrm>
            <a:off x="712788" y="4575175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7" name="Line 165"/>
          <p:cNvSpPr>
            <a:spLocks noChangeShapeType="1"/>
          </p:cNvSpPr>
          <p:nvPr/>
        </p:nvSpPr>
        <p:spPr bwMode="auto">
          <a:xfrm>
            <a:off x="712788" y="4397375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8" name="Line 166"/>
          <p:cNvSpPr>
            <a:spLocks noChangeShapeType="1"/>
          </p:cNvSpPr>
          <p:nvPr/>
        </p:nvSpPr>
        <p:spPr bwMode="auto">
          <a:xfrm>
            <a:off x="712788" y="4037013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59" name="Line 167"/>
          <p:cNvSpPr>
            <a:spLocks noChangeShapeType="1"/>
          </p:cNvSpPr>
          <p:nvPr/>
        </p:nvSpPr>
        <p:spPr bwMode="auto">
          <a:xfrm>
            <a:off x="4929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0" name="Line 168"/>
          <p:cNvSpPr>
            <a:spLocks noChangeShapeType="1"/>
          </p:cNvSpPr>
          <p:nvPr/>
        </p:nvSpPr>
        <p:spPr bwMode="auto">
          <a:xfrm>
            <a:off x="4210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1" name="Line 169"/>
          <p:cNvSpPr>
            <a:spLocks noChangeShapeType="1"/>
          </p:cNvSpPr>
          <p:nvPr/>
        </p:nvSpPr>
        <p:spPr bwMode="auto">
          <a:xfrm>
            <a:off x="712788" y="4216400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2" name="Line 170"/>
          <p:cNvSpPr>
            <a:spLocks noChangeShapeType="1"/>
          </p:cNvSpPr>
          <p:nvPr/>
        </p:nvSpPr>
        <p:spPr bwMode="auto">
          <a:xfrm>
            <a:off x="4572000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3" name="Line 171"/>
          <p:cNvSpPr>
            <a:spLocks noChangeShapeType="1"/>
          </p:cNvSpPr>
          <p:nvPr/>
        </p:nvSpPr>
        <p:spPr bwMode="auto">
          <a:xfrm>
            <a:off x="8169275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4" name="Line 172"/>
          <p:cNvSpPr>
            <a:spLocks noChangeShapeType="1"/>
          </p:cNvSpPr>
          <p:nvPr/>
        </p:nvSpPr>
        <p:spPr bwMode="auto">
          <a:xfrm>
            <a:off x="474980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5" name="Line 173"/>
          <p:cNvSpPr>
            <a:spLocks noChangeShapeType="1"/>
          </p:cNvSpPr>
          <p:nvPr/>
        </p:nvSpPr>
        <p:spPr bwMode="auto">
          <a:xfrm>
            <a:off x="3849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6" name="Line 174"/>
          <p:cNvSpPr>
            <a:spLocks noChangeShapeType="1"/>
          </p:cNvSpPr>
          <p:nvPr/>
        </p:nvSpPr>
        <p:spPr bwMode="auto">
          <a:xfrm>
            <a:off x="712788" y="3495675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7" name="Line 175"/>
          <p:cNvSpPr>
            <a:spLocks noChangeShapeType="1"/>
          </p:cNvSpPr>
          <p:nvPr/>
        </p:nvSpPr>
        <p:spPr bwMode="auto">
          <a:xfrm>
            <a:off x="712788" y="2230438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8" name="Line 176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69" name="Line 177"/>
          <p:cNvSpPr>
            <a:spLocks noChangeShapeType="1"/>
          </p:cNvSpPr>
          <p:nvPr/>
        </p:nvSpPr>
        <p:spPr bwMode="auto">
          <a:xfrm>
            <a:off x="711200" y="6203950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50770" name="Rectangle 178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750771" name="Rectangle 17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2230438"/>
            <a:ext cx="77152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750775" name="Rectangle 18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788" y="6454775"/>
            <a:ext cx="678338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750776" name="Rectangle 18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6175" y="6454775"/>
            <a:ext cx="933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5D724296-BDEE-49D1-BD7F-C9CFC6AC8A97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  <p:sp>
        <p:nvSpPr>
          <p:cNvPr id="750777" name="Line 185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52" name="Line 8"/>
          <p:cNvSpPr>
            <a:spLocks noChangeShapeType="1"/>
          </p:cNvSpPr>
          <p:nvPr/>
        </p:nvSpPr>
        <p:spPr bwMode="auto">
          <a:xfrm>
            <a:off x="712788" y="93503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8559" name="Text Box 15"/>
          <p:cNvSpPr txBox="1">
            <a:spLocks noChangeArrowheads="1"/>
          </p:cNvSpPr>
          <p:nvPr/>
        </p:nvSpPr>
        <p:spPr bwMode="auto">
          <a:xfrm rot="16200000">
            <a:off x="-381793" y="2613819"/>
            <a:ext cx="1257300" cy="4905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00" tIns="108000" rIns="108000" bIns="108000">
            <a:spAutoFit/>
          </a:bodyPr>
          <a:lstStyle/>
          <a:p>
            <a:r>
              <a:rPr lang="de-AT" sz="1800" b="1">
                <a:solidFill>
                  <a:schemeClr val="bg1"/>
                </a:solidFill>
              </a:rPr>
              <a:t>Abstände</a:t>
            </a:r>
          </a:p>
        </p:txBody>
      </p:sp>
      <p:pic>
        <p:nvPicPr>
          <p:cNvPr id="748567" name="Picture 23" descr="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8581" name="Rectangle 37"/>
          <p:cNvSpPr>
            <a:spLocks noChangeArrowheads="1"/>
          </p:cNvSpPr>
          <p:nvPr/>
        </p:nvSpPr>
        <p:spPr bwMode="auto">
          <a:xfrm>
            <a:off x="711200" y="4141788"/>
            <a:ext cx="7716838" cy="149225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82" name="Rectangle 38"/>
          <p:cNvSpPr>
            <a:spLocks noChangeArrowheads="1"/>
          </p:cNvSpPr>
          <p:nvPr/>
        </p:nvSpPr>
        <p:spPr bwMode="auto">
          <a:xfrm>
            <a:off x="6937375" y="2230438"/>
            <a:ext cx="150813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83" name="Rectangle 39"/>
          <p:cNvSpPr>
            <a:spLocks noChangeArrowheads="1"/>
          </p:cNvSpPr>
          <p:nvPr/>
        </p:nvSpPr>
        <p:spPr bwMode="auto">
          <a:xfrm>
            <a:off x="4494213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84" name="Line 40"/>
          <p:cNvSpPr>
            <a:spLocks noChangeShapeType="1"/>
          </p:cNvSpPr>
          <p:nvPr/>
        </p:nvSpPr>
        <p:spPr bwMode="auto">
          <a:xfrm>
            <a:off x="711200" y="2230438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85" name="Line 41"/>
          <p:cNvSpPr>
            <a:spLocks noChangeShapeType="1"/>
          </p:cNvSpPr>
          <p:nvPr/>
        </p:nvSpPr>
        <p:spPr bwMode="auto">
          <a:xfrm>
            <a:off x="712788" y="6205538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86" name="Line 42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87" name="Line 43"/>
          <p:cNvSpPr>
            <a:spLocks noChangeShapeType="1"/>
          </p:cNvSpPr>
          <p:nvPr/>
        </p:nvSpPr>
        <p:spPr bwMode="auto">
          <a:xfrm>
            <a:off x="8431213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88" name="Line 44"/>
          <p:cNvSpPr>
            <a:spLocks noChangeShapeType="1"/>
          </p:cNvSpPr>
          <p:nvPr/>
        </p:nvSpPr>
        <p:spPr bwMode="auto">
          <a:xfrm>
            <a:off x="457200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89" name="Line 45"/>
          <p:cNvSpPr>
            <a:spLocks noChangeShapeType="1"/>
          </p:cNvSpPr>
          <p:nvPr/>
        </p:nvSpPr>
        <p:spPr bwMode="auto">
          <a:xfrm>
            <a:off x="712788" y="4216400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8590" name="Rectangle 46"/>
          <p:cNvSpPr>
            <a:spLocks noChangeArrowheads="1"/>
          </p:cNvSpPr>
          <p:nvPr/>
        </p:nvSpPr>
        <p:spPr bwMode="auto">
          <a:xfrm>
            <a:off x="3706813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91" name="Rectangle 47"/>
          <p:cNvSpPr>
            <a:spLocks noChangeArrowheads="1"/>
          </p:cNvSpPr>
          <p:nvPr/>
        </p:nvSpPr>
        <p:spPr bwMode="auto">
          <a:xfrm>
            <a:off x="711200" y="5053013"/>
            <a:ext cx="7716838" cy="149225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92" name="Rectangle 48"/>
          <p:cNvSpPr>
            <a:spLocks noChangeArrowheads="1"/>
          </p:cNvSpPr>
          <p:nvPr/>
        </p:nvSpPr>
        <p:spPr bwMode="auto">
          <a:xfrm>
            <a:off x="5284788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8593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748597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788" y="6454775"/>
            <a:ext cx="678338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748598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6175" y="6454775"/>
            <a:ext cx="933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04B7C95A-A4AE-49FA-B726-CD4D479D4CA9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  <p:sp>
        <p:nvSpPr>
          <p:cNvPr id="748599" name="Line 55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9" name="Line 7"/>
          <p:cNvSpPr>
            <a:spLocks noChangeShapeType="1"/>
          </p:cNvSpPr>
          <p:nvPr/>
        </p:nvSpPr>
        <p:spPr bwMode="auto">
          <a:xfrm>
            <a:off x="712788" y="93503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45488" name="Text Box 16"/>
          <p:cNvSpPr txBox="1">
            <a:spLocks noChangeArrowheads="1"/>
          </p:cNvSpPr>
          <p:nvPr/>
        </p:nvSpPr>
        <p:spPr bwMode="auto">
          <a:xfrm rot="16200000">
            <a:off x="-1672431" y="3886994"/>
            <a:ext cx="3835400" cy="4905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00" tIns="108000" rIns="108000" bIns="108000">
            <a:spAutoFit/>
          </a:bodyPr>
          <a:lstStyle/>
          <a:p>
            <a:r>
              <a:rPr lang="de-AT" sz="1800" b="1">
                <a:solidFill>
                  <a:schemeClr val="bg1"/>
                </a:solidFill>
              </a:rPr>
              <a:t>Hilfslinien und Zwischenbereiche</a:t>
            </a:r>
          </a:p>
        </p:txBody>
      </p:sp>
      <p:pic>
        <p:nvPicPr>
          <p:cNvPr id="745525" name="Picture 53" descr="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5581" name="Line 109"/>
          <p:cNvSpPr>
            <a:spLocks noChangeShapeType="1"/>
          </p:cNvSpPr>
          <p:nvPr/>
        </p:nvSpPr>
        <p:spPr bwMode="auto">
          <a:xfrm>
            <a:off x="971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2" name="Line 110"/>
          <p:cNvSpPr>
            <a:spLocks noChangeShapeType="1"/>
          </p:cNvSpPr>
          <p:nvPr/>
        </p:nvSpPr>
        <p:spPr bwMode="auto">
          <a:xfrm>
            <a:off x="712788" y="6015038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3" name="Line 111"/>
          <p:cNvSpPr>
            <a:spLocks noChangeShapeType="1"/>
          </p:cNvSpPr>
          <p:nvPr/>
        </p:nvSpPr>
        <p:spPr bwMode="auto">
          <a:xfrm>
            <a:off x="7808913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4" name="Line 112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5" name="Line 113"/>
          <p:cNvSpPr>
            <a:spLocks noChangeShapeType="1"/>
          </p:cNvSpPr>
          <p:nvPr/>
        </p:nvSpPr>
        <p:spPr bwMode="auto">
          <a:xfrm>
            <a:off x="8429625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6" name="Line 114"/>
          <p:cNvSpPr>
            <a:spLocks noChangeShapeType="1"/>
          </p:cNvSpPr>
          <p:nvPr/>
        </p:nvSpPr>
        <p:spPr bwMode="auto">
          <a:xfrm>
            <a:off x="712788" y="5656263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7" name="Line 115"/>
          <p:cNvSpPr>
            <a:spLocks noChangeShapeType="1"/>
          </p:cNvSpPr>
          <p:nvPr/>
        </p:nvSpPr>
        <p:spPr bwMode="auto">
          <a:xfrm>
            <a:off x="6729413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8" name="Line 116"/>
          <p:cNvSpPr>
            <a:spLocks noChangeShapeType="1"/>
          </p:cNvSpPr>
          <p:nvPr/>
        </p:nvSpPr>
        <p:spPr bwMode="auto">
          <a:xfrm>
            <a:off x="7448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89" name="Line 117"/>
          <p:cNvSpPr>
            <a:spLocks noChangeShapeType="1"/>
          </p:cNvSpPr>
          <p:nvPr/>
        </p:nvSpPr>
        <p:spPr bwMode="auto">
          <a:xfrm>
            <a:off x="711200" y="2416175"/>
            <a:ext cx="771683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0" name="Line 118"/>
          <p:cNvSpPr>
            <a:spLocks noChangeShapeType="1"/>
          </p:cNvSpPr>
          <p:nvPr/>
        </p:nvSpPr>
        <p:spPr bwMode="auto">
          <a:xfrm>
            <a:off x="1330325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1" name="Line 119"/>
          <p:cNvSpPr>
            <a:spLocks noChangeShapeType="1"/>
          </p:cNvSpPr>
          <p:nvPr/>
        </p:nvSpPr>
        <p:spPr bwMode="auto">
          <a:xfrm>
            <a:off x="1690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2" name="Line 120"/>
          <p:cNvSpPr>
            <a:spLocks noChangeShapeType="1"/>
          </p:cNvSpPr>
          <p:nvPr/>
        </p:nvSpPr>
        <p:spPr bwMode="auto">
          <a:xfrm>
            <a:off x="2051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3" name="Line 121"/>
          <p:cNvSpPr>
            <a:spLocks noChangeShapeType="1"/>
          </p:cNvSpPr>
          <p:nvPr/>
        </p:nvSpPr>
        <p:spPr bwMode="auto">
          <a:xfrm>
            <a:off x="712788" y="2776538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4" name="Line 122"/>
          <p:cNvSpPr>
            <a:spLocks noChangeShapeType="1"/>
          </p:cNvSpPr>
          <p:nvPr/>
        </p:nvSpPr>
        <p:spPr bwMode="auto">
          <a:xfrm>
            <a:off x="7088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5" name="Line 123"/>
          <p:cNvSpPr>
            <a:spLocks noChangeShapeType="1"/>
          </p:cNvSpPr>
          <p:nvPr/>
        </p:nvSpPr>
        <p:spPr bwMode="auto">
          <a:xfrm>
            <a:off x="712788" y="5295900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6" name="Line 124"/>
          <p:cNvSpPr>
            <a:spLocks noChangeShapeType="1"/>
          </p:cNvSpPr>
          <p:nvPr/>
        </p:nvSpPr>
        <p:spPr bwMode="auto">
          <a:xfrm>
            <a:off x="2409825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7" name="Line 125"/>
          <p:cNvSpPr>
            <a:spLocks noChangeShapeType="1"/>
          </p:cNvSpPr>
          <p:nvPr/>
        </p:nvSpPr>
        <p:spPr bwMode="auto">
          <a:xfrm>
            <a:off x="2770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8" name="Line 126"/>
          <p:cNvSpPr>
            <a:spLocks noChangeShapeType="1"/>
          </p:cNvSpPr>
          <p:nvPr/>
        </p:nvSpPr>
        <p:spPr bwMode="auto">
          <a:xfrm>
            <a:off x="3130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599" name="Line 127"/>
          <p:cNvSpPr>
            <a:spLocks noChangeShapeType="1"/>
          </p:cNvSpPr>
          <p:nvPr/>
        </p:nvSpPr>
        <p:spPr bwMode="auto">
          <a:xfrm>
            <a:off x="3489325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0" name="Line 128"/>
          <p:cNvSpPr>
            <a:spLocks noChangeShapeType="1"/>
          </p:cNvSpPr>
          <p:nvPr/>
        </p:nvSpPr>
        <p:spPr bwMode="auto">
          <a:xfrm>
            <a:off x="438943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1" name="Line 129"/>
          <p:cNvSpPr>
            <a:spLocks noChangeShapeType="1"/>
          </p:cNvSpPr>
          <p:nvPr/>
        </p:nvSpPr>
        <p:spPr bwMode="auto">
          <a:xfrm>
            <a:off x="6008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2" name="Line 130"/>
          <p:cNvSpPr>
            <a:spLocks noChangeShapeType="1"/>
          </p:cNvSpPr>
          <p:nvPr/>
        </p:nvSpPr>
        <p:spPr bwMode="auto">
          <a:xfrm>
            <a:off x="6369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3" name="Line 131"/>
          <p:cNvSpPr>
            <a:spLocks noChangeShapeType="1"/>
          </p:cNvSpPr>
          <p:nvPr/>
        </p:nvSpPr>
        <p:spPr bwMode="auto">
          <a:xfrm>
            <a:off x="528955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4" name="Line 132"/>
          <p:cNvSpPr>
            <a:spLocks noChangeShapeType="1"/>
          </p:cNvSpPr>
          <p:nvPr/>
        </p:nvSpPr>
        <p:spPr bwMode="auto">
          <a:xfrm>
            <a:off x="5649913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5" name="Line 133"/>
          <p:cNvSpPr>
            <a:spLocks noChangeShapeType="1"/>
          </p:cNvSpPr>
          <p:nvPr/>
        </p:nvSpPr>
        <p:spPr bwMode="auto">
          <a:xfrm>
            <a:off x="712788" y="3135313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6" name="Line 134"/>
          <p:cNvSpPr>
            <a:spLocks noChangeShapeType="1"/>
          </p:cNvSpPr>
          <p:nvPr/>
        </p:nvSpPr>
        <p:spPr bwMode="auto">
          <a:xfrm>
            <a:off x="712788" y="3856038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7" name="Line 135"/>
          <p:cNvSpPr>
            <a:spLocks noChangeShapeType="1"/>
          </p:cNvSpPr>
          <p:nvPr/>
        </p:nvSpPr>
        <p:spPr bwMode="auto">
          <a:xfrm>
            <a:off x="712788" y="4935538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8" name="Line 136"/>
          <p:cNvSpPr>
            <a:spLocks noChangeShapeType="1"/>
          </p:cNvSpPr>
          <p:nvPr/>
        </p:nvSpPr>
        <p:spPr bwMode="auto">
          <a:xfrm>
            <a:off x="712788" y="4575175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09" name="Line 137"/>
          <p:cNvSpPr>
            <a:spLocks noChangeShapeType="1"/>
          </p:cNvSpPr>
          <p:nvPr/>
        </p:nvSpPr>
        <p:spPr bwMode="auto">
          <a:xfrm>
            <a:off x="712788" y="4397375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0" name="Line 138"/>
          <p:cNvSpPr>
            <a:spLocks noChangeShapeType="1"/>
          </p:cNvSpPr>
          <p:nvPr/>
        </p:nvSpPr>
        <p:spPr bwMode="auto">
          <a:xfrm>
            <a:off x="712788" y="4037013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1" name="Line 139"/>
          <p:cNvSpPr>
            <a:spLocks noChangeShapeType="1"/>
          </p:cNvSpPr>
          <p:nvPr/>
        </p:nvSpPr>
        <p:spPr bwMode="auto">
          <a:xfrm>
            <a:off x="4929188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2" name="Line 140"/>
          <p:cNvSpPr>
            <a:spLocks noChangeShapeType="1"/>
          </p:cNvSpPr>
          <p:nvPr/>
        </p:nvSpPr>
        <p:spPr bwMode="auto">
          <a:xfrm>
            <a:off x="421005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3" name="Line 141"/>
          <p:cNvSpPr>
            <a:spLocks noChangeShapeType="1"/>
          </p:cNvSpPr>
          <p:nvPr/>
        </p:nvSpPr>
        <p:spPr bwMode="auto">
          <a:xfrm>
            <a:off x="711200" y="4216400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4" name="Line 142"/>
          <p:cNvSpPr>
            <a:spLocks noChangeShapeType="1"/>
          </p:cNvSpPr>
          <p:nvPr/>
        </p:nvSpPr>
        <p:spPr bwMode="auto">
          <a:xfrm>
            <a:off x="4572000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5" name="Line 143"/>
          <p:cNvSpPr>
            <a:spLocks noChangeShapeType="1"/>
          </p:cNvSpPr>
          <p:nvPr/>
        </p:nvSpPr>
        <p:spPr bwMode="auto">
          <a:xfrm>
            <a:off x="8169275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6" name="Line 144"/>
          <p:cNvSpPr>
            <a:spLocks noChangeShapeType="1"/>
          </p:cNvSpPr>
          <p:nvPr/>
        </p:nvSpPr>
        <p:spPr bwMode="auto">
          <a:xfrm>
            <a:off x="4749800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7" name="Line 145"/>
          <p:cNvSpPr>
            <a:spLocks noChangeShapeType="1"/>
          </p:cNvSpPr>
          <p:nvPr/>
        </p:nvSpPr>
        <p:spPr bwMode="auto">
          <a:xfrm>
            <a:off x="3849688" y="2230438"/>
            <a:ext cx="0" cy="39735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8" name="Line 146"/>
          <p:cNvSpPr>
            <a:spLocks noChangeShapeType="1"/>
          </p:cNvSpPr>
          <p:nvPr/>
        </p:nvSpPr>
        <p:spPr bwMode="auto">
          <a:xfrm>
            <a:off x="712788" y="3495675"/>
            <a:ext cx="7716837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19" name="Line 147"/>
          <p:cNvSpPr>
            <a:spLocks noChangeShapeType="1"/>
          </p:cNvSpPr>
          <p:nvPr/>
        </p:nvSpPr>
        <p:spPr bwMode="auto">
          <a:xfrm>
            <a:off x="712788" y="2230438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0" name="Line 148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1" name="Line 149"/>
          <p:cNvSpPr>
            <a:spLocks noChangeShapeType="1"/>
          </p:cNvSpPr>
          <p:nvPr/>
        </p:nvSpPr>
        <p:spPr bwMode="auto">
          <a:xfrm>
            <a:off x="711200" y="6203950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2" name="Rectangle 150"/>
          <p:cNvSpPr>
            <a:spLocks noChangeArrowheads="1"/>
          </p:cNvSpPr>
          <p:nvPr/>
        </p:nvSpPr>
        <p:spPr bwMode="auto">
          <a:xfrm>
            <a:off x="711200" y="4141788"/>
            <a:ext cx="7716838" cy="149225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23" name="Rectangle 151"/>
          <p:cNvSpPr>
            <a:spLocks noChangeArrowheads="1"/>
          </p:cNvSpPr>
          <p:nvPr/>
        </p:nvSpPr>
        <p:spPr bwMode="auto">
          <a:xfrm>
            <a:off x="6937375" y="2230438"/>
            <a:ext cx="150813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24" name="Rectangle 152"/>
          <p:cNvSpPr>
            <a:spLocks noChangeArrowheads="1"/>
          </p:cNvSpPr>
          <p:nvPr/>
        </p:nvSpPr>
        <p:spPr bwMode="auto">
          <a:xfrm>
            <a:off x="4494213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25" name="Line 153"/>
          <p:cNvSpPr>
            <a:spLocks noChangeShapeType="1"/>
          </p:cNvSpPr>
          <p:nvPr/>
        </p:nvSpPr>
        <p:spPr bwMode="auto">
          <a:xfrm>
            <a:off x="711200" y="2230438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6" name="Line 154"/>
          <p:cNvSpPr>
            <a:spLocks noChangeShapeType="1"/>
          </p:cNvSpPr>
          <p:nvPr/>
        </p:nvSpPr>
        <p:spPr bwMode="auto">
          <a:xfrm>
            <a:off x="712788" y="6205538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7" name="Line 155"/>
          <p:cNvSpPr>
            <a:spLocks noChangeShapeType="1"/>
          </p:cNvSpPr>
          <p:nvPr/>
        </p:nvSpPr>
        <p:spPr bwMode="auto">
          <a:xfrm>
            <a:off x="712788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8" name="Line 156"/>
          <p:cNvSpPr>
            <a:spLocks noChangeShapeType="1"/>
          </p:cNvSpPr>
          <p:nvPr/>
        </p:nvSpPr>
        <p:spPr bwMode="auto">
          <a:xfrm>
            <a:off x="8431213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29" name="Line 157"/>
          <p:cNvSpPr>
            <a:spLocks noChangeShapeType="1"/>
          </p:cNvSpPr>
          <p:nvPr/>
        </p:nvSpPr>
        <p:spPr bwMode="auto">
          <a:xfrm>
            <a:off x="4572000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30" name="Line 158"/>
          <p:cNvSpPr>
            <a:spLocks noChangeShapeType="1"/>
          </p:cNvSpPr>
          <p:nvPr/>
        </p:nvSpPr>
        <p:spPr bwMode="auto">
          <a:xfrm>
            <a:off x="712788" y="4216400"/>
            <a:ext cx="77168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745631" name="Rectangle 159"/>
          <p:cNvSpPr>
            <a:spLocks noChangeArrowheads="1"/>
          </p:cNvSpPr>
          <p:nvPr/>
        </p:nvSpPr>
        <p:spPr bwMode="auto">
          <a:xfrm>
            <a:off x="3706813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32" name="Rectangle 160"/>
          <p:cNvSpPr>
            <a:spLocks noChangeArrowheads="1"/>
          </p:cNvSpPr>
          <p:nvPr/>
        </p:nvSpPr>
        <p:spPr bwMode="auto">
          <a:xfrm>
            <a:off x="711200" y="5053013"/>
            <a:ext cx="7716838" cy="149225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33" name="Rectangle 161"/>
          <p:cNvSpPr>
            <a:spLocks noChangeArrowheads="1"/>
          </p:cNvSpPr>
          <p:nvPr/>
        </p:nvSpPr>
        <p:spPr bwMode="auto">
          <a:xfrm>
            <a:off x="5284788" y="2230438"/>
            <a:ext cx="150812" cy="3973512"/>
          </a:xfrm>
          <a:prstGeom prst="rect">
            <a:avLst/>
          </a:prstGeom>
          <a:solidFill>
            <a:srgbClr val="C0C0C0">
              <a:alpha val="25000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745634" name="Rectangle 162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745635" name="Rectangle 1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2230438"/>
            <a:ext cx="77152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745639" name="Rectangle 16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788" y="6454775"/>
            <a:ext cx="678338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745640" name="Rectangle 1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6175" y="6454775"/>
            <a:ext cx="933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119F12ED-AC55-4957-9F77-536AEF9F2371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  <p:sp>
        <p:nvSpPr>
          <p:cNvPr id="745641" name="Line 169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9" name="Line 7"/>
          <p:cNvSpPr>
            <a:spLocks noChangeShapeType="1"/>
          </p:cNvSpPr>
          <p:nvPr/>
        </p:nvSpPr>
        <p:spPr bwMode="auto">
          <a:xfrm>
            <a:off x="712788" y="935038"/>
            <a:ext cx="107315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8208" name="Text Box 16"/>
          <p:cNvSpPr txBox="1">
            <a:spLocks noChangeArrowheads="1"/>
          </p:cNvSpPr>
          <p:nvPr/>
        </p:nvSpPr>
        <p:spPr bwMode="auto">
          <a:xfrm rot="16200000">
            <a:off x="-707231" y="2940844"/>
            <a:ext cx="1905000" cy="4905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000" tIns="108000" rIns="108000" bIns="108000">
            <a:spAutoFit/>
          </a:bodyPr>
          <a:lstStyle/>
          <a:p>
            <a:r>
              <a:rPr lang="de-AT" sz="1800" b="1">
                <a:solidFill>
                  <a:schemeClr val="bg1"/>
                </a:solidFill>
              </a:rPr>
              <a:t>Diagramm-Hilfe</a:t>
            </a:r>
          </a:p>
        </p:txBody>
      </p:sp>
      <p:pic>
        <p:nvPicPr>
          <p:cNvPr id="1288262" name="Picture 70" descr="Bundeskanzleramt Österreich. Bundesministerin für Frauen und Öffentlichen Dienst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14300"/>
            <a:ext cx="27336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8343" name="Rectangle 151"/>
          <p:cNvSpPr>
            <a:spLocks noChangeArrowheads="1"/>
          </p:cNvSpPr>
          <p:nvPr/>
        </p:nvSpPr>
        <p:spPr bwMode="auto">
          <a:xfrm>
            <a:off x="6942138" y="2230438"/>
            <a:ext cx="150812" cy="3973512"/>
          </a:xfrm>
          <a:prstGeom prst="rect">
            <a:avLst/>
          </a:prstGeom>
          <a:solidFill>
            <a:srgbClr val="C0C0C0">
              <a:alpha val="10001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288344" name="Line 152"/>
          <p:cNvSpPr>
            <a:spLocks noChangeShapeType="1"/>
          </p:cNvSpPr>
          <p:nvPr/>
        </p:nvSpPr>
        <p:spPr bwMode="auto">
          <a:xfrm>
            <a:off x="711200" y="2230438"/>
            <a:ext cx="7716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45" name="Line 153"/>
          <p:cNvSpPr>
            <a:spLocks noChangeShapeType="1"/>
          </p:cNvSpPr>
          <p:nvPr/>
        </p:nvSpPr>
        <p:spPr bwMode="auto">
          <a:xfrm>
            <a:off x="712788" y="6203950"/>
            <a:ext cx="7716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46" name="Line 154"/>
          <p:cNvSpPr>
            <a:spLocks noChangeShapeType="1"/>
          </p:cNvSpPr>
          <p:nvPr/>
        </p:nvSpPr>
        <p:spPr bwMode="auto">
          <a:xfrm>
            <a:off x="711200" y="2230438"/>
            <a:ext cx="0" cy="397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47" name="Line 155"/>
          <p:cNvSpPr>
            <a:spLocks noChangeShapeType="1"/>
          </p:cNvSpPr>
          <p:nvPr/>
        </p:nvSpPr>
        <p:spPr bwMode="auto">
          <a:xfrm>
            <a:off x="8429625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48" name="Line 156"/>
          <p:cNvSpPr>
            <a:spLocks noChangeShapeType="1"/>
          </p:cNvSpPr>
          <p:nvPr/>
        </p:nvSpPr>
        <p:spPr bwMode="auto">
          <a:xfrm>
            <a:off x="1436688" y="2589213"/>
            <a:ext cx="699135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49" name="Line 157"/>
          <p:cNvSpPr>
            <a:spLocks noChangeShapeType="1"/>
          </p:cNvSpPr>
          <p:nvPr/>
        </p:nvSpPr>
        <p:spPr bwMode="auto">
          <a:xfrm>
            <a:off x="4570413" y="2230438"/>
            <a:ext cx="0" cy="39735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0" name="Line 158"/>
          <p:cNvSpPr>
            <a:spLocks noChangeShapeType="1"/>
          </p:cNvSpPr>
          <p:nvPr/>
        </p:nvSpPr>
        <p:spPr bwMode="auto">
          <a:xfrm>
            <a:off x="711200" y="4216400"/>
            <a:ext cx="771525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1" name="Line 159"/>
          <p:cNvSpPr>
            <a:spLocks noChangeShapeType="1"/>
          </p:cNvSpPr>
          <p:nvPr/>
        </p:nvSpPr>
        <p:spPr bwMode="auto">
          <a:xfrm>
            <a:off x="1436688" y="2951163"/>
            <a:ext cx="699135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2" name="Line 160"/>
          <p:cNvSpPr>
            <a:spLocks noChangeShapeType="1"/>
          </p:cNvSpPr>
          <p:nvPr/>
        </p:nvSpPr>
        <p:spPr bwMode="auto">
          <a:xfrm>
            <a:off x="5289550" y="5483225"/>
            <a:ext cx="31384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3" name="Line 161"/>
          <p:cNvSpPr>
            <a:spLocks noChangeShapeType="1"/>
          </p:cNvSpPr>
          <p:nvPr/>
        </p:nvSpPr>
        <p:spPr bwMode="auto">
          <a:xfrm>
            <a:off x="1797050" y="2589213"/>
            <a:ext cx="0" cy="28940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4" name="Line 162"/>
          <p:cNvSpPr>
            <a:spLocks noChangeShapeType="1"/>
          </p:cNvSpPr>
          <p:nvPr/>
        </p:nvSpPr>
        <p:spPr bwMode="auto">
          <a:xfrm>
            <a:off x="5106988" y="2589213"/>
            <a:ext cx="0" cy="28940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5" name="Line 163"/>
          <p:cNvSpPr>
            <a:spLocks noChangeShapeType="1"/>
          </p:cNvSpPr>
          <p:nvPr/>
        </p:nvSpPr>
        <p:spPr bwMode="auto">
          <a:xfrm>
            <a:off x="1436688" y="3311525"/>
            <a:ext cx="699135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6" name="Line 164"/>
          <p:cNvSpPr>
            <a:spLocks noChangeShapeType="1"/>
          </p:cNvSpPr>
          <p:nvPr/>
        </p:nvSpPr>
        <p:spPr bwMode="auto">
          <a:xfrm>
            <a:off x="4933950" y="2589213"/>
            <a:ext cx="0" cy="28940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7" name="Rectangle 165"/>
          <p:cNvSpPr>
            <a:spLocks noChangeArrowheads="1"/>
          </p:cNvSpPr>
          <p:nvPr/>
        </p:nvSpPr>
        <p:spPr bwMode="auto">
          <a:xfrm>
            <a:off x="5289550" y="2230438"/>
            <a:ext cx="150813" cy="3973512"/>
          </a:xfrm>
          <a:prstGeom prst="rect">
            <a:avLst/>
          </a:prstGeom>
          <a:solidFill>
            <a:srgbClr val="C0C0C0">
              <a:alpha val="10001"/>
            </a:srgbClr>
          </a:solidFill>
          <a:ln w="317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288358" name="Line 166"/>
          <p:cNvSpPr>
            <a:spLocks noChangeShapeType="1"/>
          </p:cNvSpPr>
          <p:nvPr/>
        </p:nvSpPr>
        <p:spPr bwMode="auto">
          <a:xfrm flipV="1">
            <a:off x="1436688" y="2589213"/>
            <a:ext cx="0" cy="28940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59" name="Line 167"/>
          <p:cNvSpPr>
            <a:spLocks noChangeShapeType="1"/>
          </p:cNvSpPr>
          <p:nvPr/>
        </p:nvSpPr>
        <p:spPr bwMode="auto">
          <a:xfrm>
            <a:off x="1436688" y="5483225"/>
            <a:ext cx="3852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0" name="Line 168"/>
          <p:cNvSpPr>
            <a:spLocks noChangeShapeType="1"/>
          </p:cNvSpPr>
          <p:nvPr/>
        </p:nvSpPr>
        <p:spPr bwMode="auto">
          <a:xfrm>
            <a:off x="5289550" y="5483225"/>
            <a:ext cx="31384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1" name="Line 169"/>
          <p:cNvSpPr>
            <a:spLocks noChangeShapeType="1"/>
          </p:cNvSpPr>
          <p:nvPr/>
        </p:nvSpPr>
        <p:spPr bwMode="auto">
          <a:xfrm>
            <a:off x="6267450" y="2589213"/>
            <a:ext cx="0" cy="28940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2" name="Line 170"/>
          <p:cNvSpPr>
            <a:spLocks noChangeShapeType="1"/>
          </p:cNvSpPr>
          <p:nvPr/>
        </p:nvSpPr>
        <p:spPr bwMode="auto">
          <a:xfrm>
            <a:off x="5548313" y="2589213"/>
            <a:ext cx="0" cy="28940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3" name="Line 171"/>
          <p:cNvSpPr>
            <a:spLocks noChangeShapeType="1"/>
          </p:cNvSpPr>
          <p:nvPr/>
        </p:nvSpPr>
        <p:spPr bwMode="auto">
          <a:xfrm>
            <a:off x="5908675" y="2589213"/>
            <a:ext cx="0" cy="28940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4" name="Line 172"/>
          <p:cNvSpPr>
            <a:spLocks noChangeShapeType="1"/>
          </p:cNvSpPr>
          <p:nvPr/>
        </p:nvSpPr>
        <p:spPr bwMode="auto">
          <a:xfrm>
            <a:off x="6988175" y="2589213"/>
            <a:ext cx="0" cy="2894012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5" name="Line 173"/>
          <p:cNvSpPr>
            <a:spLocks noChangeShapeType="1"/>
          </p:cNvSpPr>
          <p:nvPr/>
        </p:nvSpPr>
        <p:spPr bwMode="auto">
          <a:xfrm>
            <a:off x="6627813" y="2589213"/>
            <a:ext cx="0" cy="2894012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1288366" name="Rectangle 174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1288367" name="Rectangle 1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2230438"/>
            <a:ext cx="77152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288371" name="Rectangle 1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788" y="6454775"/>
            <a:ext cx="678338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Reform Dialogue | 15/10/2012</a:t>
            </a:r>
            <a:endParaRPr lang="de-AT"/>
          </a:p>
        </p:txBody>
      </p:sp>
      <p:sp>
        <p:nvSpPr>
          <p:cNvPr id="1288372" name="Rectangle 1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6175" y="6454775"/>
            <a:ext cx="9334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B479D67F-2E6A-41FD-AB51-93074C0D2AE2}" type="slidenum">
              <a:rPr lang="de-AT"/>
              <a:pPr/>
              <a:t>‹Nr.›</a:t>
            </a:fld>
            <a:r>
              <a:rPr lang="de-AT"/>
              <a:t> |</a:t>
            </a:r>
          </a:p>
        </p:txBody>
      </p:sp>
      <p:sp>
        <p:nvSpPr>
          <p:cNvPr id="1288373" name="Line 181"/>
          <p:cNvSpPr>
            <a:spLocks noChangeShapeType="1"/>
          </p:cNvSpPr>
          <p:nvPr/>
        </p:nvSpPr>
        <p:spPr bwMode="auto">
          <a:xfrm>
            <a:off x="712788" y="6454775"/>
            <a:ext cx="77168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2788" y="1114425"/>
            <a:ext cx="771525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Textseite mit zweizeiliger</a:t>
            </a:r>
            <a:br>
              <a:rPr lang="de-AT" smtClean="0"/>
            </a:br>
            <a:r>
              <a:rPr lang="de-AT" smtClean="0"/>
              <a:t>Headline in extralanger Manier</a:t>
            </a:r>
          </a:p>
        </p:txBody>
      </p:sp>
      <p:sp>
        <p:nvSpPr>
          <p:cNvPr id="15923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2230438"/>
            <a:ext cx="7715250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cs typeface="+mn-cs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cs typeface="+mn-cs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5pPr>
      <a:lvl6pPr marL="25130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6pPr>
      <a:lvl7pPr marL="2970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7pPr>
      <a:lvl8pPr marL="34274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8pPr>
      <a:lvl9pPr marL="38846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bine.piska-schmidt@bka.gv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homas.pappenscheller@bka.gv.a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dialog.a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ormdialog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Relationship Id="rId4" Type="http://schemas.openxmlformats.org/officeDocument/2006/relationships/hyperlink" Target="http://www.bundeskanzleramt.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REFORM DIALOGUE in AUSTRIA</a:t>
            </a:r>
            <a:endParaRPr lang="de-AT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b="1" dirty="0" smtClean="0"/>
              <a:t>Joint HRWG/IPSG Meeting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/>
              <a:t>Limassol, </a:t>
            </a:r>
            <a:r>
              <a:rPr lang="de-AT" b="1" dirty="0" smtClean="0"/>
              <a:t>15</a:t>
            </a:r>
            <a:r>
              <a:rPr lang="de-AT" b="1" baseline="30000" dirty="0" smtClean="0"/>
              <a:t>th</a:t>
            </a:r>
            <a:r>
              <a:rPr lang="de-AT" b="1" dirty="0" smtClean="0"/>
              <a:t> </a:t>
            </a:r>
            <a:r>
              <a:rPr lang="de-AT" b="1" dirty="0"/>
              <a:t>October 2012</a:t>
            </a:r>
          </a:p>
          <a:p>
            <a:endParaRPr lang="de-AT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11200" y="4933255"/>
            <a:ext cx="35575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r>
              <a:rPr lang="de-AT" sz="1800" b="1" dirty="0" smtClean="0">
                <a:solidFill>
                  <a:schemeClr val="tx2"/>
                </a:solidFill>
              </a:rPr>
              <a:t>Sabine Piska-Schmidt</a:t>
            </a:r>
            <a:br>
              <a:rPr lang="de-AT" sz="1800" b="1" dirty="0" smtClean="0">
                <a:solidFill>
                  <a:schemeClr val="tx2"/>
                </a:solidFill>
              </a:rPr>
            </a:br>
            <a:r>
              <a:rPr lang="de-AT" sz="1800" b="1" dirty="0" smtClean="0">
                <a:solidFill>
                  <a:schemeClr val="tx2"/>
                </a:solidFill>
              </a:rPr>
              <a:t>Thomas Pappenscheller</a:t>
            </a:r>
            <a:endParaRPr lang="de-AT" sz="1800" b="1" dirty="0">
              <a:solidFill>
                <a:schemeClr val="tx2"/>
              </a:solidFill>
            </a:endParaRPr>
          </a:p>
          <a:p>
            <a:r>
              <a:rPr lang="de-AT" sz="1800" dirty="0" smtClean="0">
                <a:solidFill>
                  <a:schemeClr val="tx2"/>
                </a:solidFill>
                <a:hlinkClick r:id="rId3"/>
              </a:rPr>
              <a:t>sabine.piska-schmidt@bka.gv.at</a:t>
            </a:r>
            <a:endParaRPr lang="de-AT" sz="1800" dirty="0" smtClean="0">
              <a:solidFill>
                <a:schemeClr val="tx2"/>
              </a:solidFill>
            </a:endParaRPr>
          </a:p>
          <a:p>
            <a:r>
              <a:rPr lang="de-AT" sz="1800" dirty="0" smtClean="0">
                <a:solidFill>
                  <a:schemeClr val="tx2"/>
                </a:solidFill>
                <a:hlinkClick r:id="rId4"/>
              </a:rPr>
              <a:t>thomas.pappenscheller@bka.gv.at</a:t>
            </a:r>
            <a:endParaRPr lang="de-AT" sz="1800" dirty="0" smtClean="0">
              <a:solidFill>
                <a:schemeClr val="tx2"/>
              </a:solidFill>
            </a:endParaRPr>
          </a:p>
          <a:p>
            <a:endParaRPr lang="de-AT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2788" y="1114425"/>
            <a:ext cx="7715250" cy="723253"/>
          </a:xfrm>
        </p:spPr>
        <p:txBody>
          <a:bodyPr/>
          <a:lstStyle/>
          <a:p>
            <a:r>
              <a:rPr lang="de-DE" dirty="0" smtClean="0"/>
              <a:t>Outcome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4011" y="1926454"/>
            <a:ext cx="7715250" cy="4731798"/>
          </a:xfrm>
        </p:spPr>
        <p:txBody>
          <a:bodyPr/>
          <a:lstStyle/>
          <a:p>
            <a:r>
              <a:rPr lang="en-US" dirty="0" smtClean="0"/>
              <a:t>Final report containing a catalogue of measures, clearly structured  and prioritised according to public feedback. Designed to  serve as a policy reference guide based on the input of citizens and experts who discussed the practical feasibility</a:t>
            </a:r>
          </a:p>
          <a:p>
            <a:r>
              <a:rPr lang="en-US" dirty="0" smtClean="0"/>
              <a:t>Public presentation of the report in the framework of a Closing Event on 18</a:t>
            </a:r>
            <a:r>
              <a:rPr lang="en-US" baseline="30000" dirty="0" smtClean="0"/>
              <a:t>th</a:t>
            </a:r>
            <a:r>
              <a:rPr lang="en-US" dirty="0" smtClean="0"/>
              <a:t> October 2012 in Vienna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://www.reformdialog.at/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36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11200" y="2170113"/>
            <a:ext cx="6873875" cy="1105747"/>
          </a:xfrm>
        </p:spPr>
        <p:txBody>
          <a:bodyPr/>
          <a:lstStyle/>
          <a:p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endParaRPr lang="de-AT" dirty="0"/>
          </a:p>
        </p:txBody>
      </p:sp>
      <p:sp>
        <p:nvSpPr>
          <p:cNvPr id="182990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attention</a:t>
            </a:r>
            <a:r>
              <a:rPr lang="de-AT" dirty="0" smtClean="0"/>
              <a:t>!</a:t>
            </a:r>
            <a:endParaRPr lang="de-AT" dirty="0"/>
          </a:p>
        </p:txBody>
      </p:sp>
      <p:sp>
        <p:nvSpPr>
          <p:cNvPr id="1829901" name="Rectangle 13"/>
          <p:cNvSpPr>
            <a:spLocks noChangeArrowheads="1"/>
          </p:cNvSpPr>
          <p:nvPr/>
        </p:nvSpPr>
        <p:spPr bwMode="auto">
          <a:xfrm>
            <a:off x="711199" y="4263496"/>
            <a:ext cx="359886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r>
              <a:rPr lang="de-AT" sz="1400" b="1" dirty="0" smtClean="0">
                <a:solidFill>
                  <a:schemeClr val="tx2"/>
                </a:solidFill>
              </a:rPr>
              <a:t>Sabine Piska-Schmidt</a:t>
            </a:r>
          </a:p>
          <a:p>
            <a:r>
              <a:rPr lang="de-AT" sz="1400" b="1" dirty="0" smtClean="0">
                <a:solidFill>
                  <a:schemeClr val="tx2"/>
                </a:solidFill>
              </a:rPr>
              <a:t>Thomas Pappenscheller</a:t>
            </a:r>
          </a:p>
          <a:p>
            <a:r>
              <a:rPr lang="de-AT" sz="1400" dirty="0" smtClean="0">
                <a:solidFill>
                  <a:schemeClr val="tx2"/>
                </a:solidFill>
              </a:rPr>
              <a:t>DG III – Public Administration and </a:t>
            </a:r>
            <a:r>
              <a:rPr lang="de-AT" sz="1400" dirty="0" smtClean="0">
                <a:solidFill>
                  <a:schemeClr val="tx2"/>
                </a:solidFill>
              </a:rPr>
              <a:t>Administrative Innovation</a:t>
            </a:r>
            <a:endParaRPr lang="de-AT" sz="1400" dirty="0" smtClean="0">
              <a:solidFill>
                <a:schemeClr val="tx2"/>
              </a:solidFill>
            </a:endParaRPr>
          </a:p>
          <a:p>
            <a:endParaRPr lang="de-AT" sz="1400" dirty="0" smtClean="0">
              <a:solidFill>
                <a:schemeClr val="tx2"/>
              </a:solidFill>
            </a:endParaRPr>
          </a:p>
          <a:p>
            <a:r>
              <a:rPr lang="de-AT" sz="1200" dirty="0" smtClean="0">
                <a:solidFill>
                  <a:schemeClr val="tx2"/>
                </a:solidFill>
              </a:rPr>
              <a:t>Hohenstaufengasse</a:t>
            </a:r>
            <a:r>
              <a:rPr lang="de-AT" sz="1200" dirty="0">
                <a:solidFill>
                  <a:schemeClr val="tx2"/>
                </a:solidFill>
              </a:rPr>
              <a:t> </a:t>
            </a:r>
            <a:r>
              <a:rPr lang="de-AT" sz="1200" dirty="0" smtClean="0">
                <a:solidFill>
                  <a:schemeClr val="tx2"/>
                </a:solidFill>
              </a:rPr>
              <a:t>3</a:t>
            </a:r>
          </a:p>
          <a:p>
            <a:r>
              <a:rPr lang="de-AT" sz="1200" dirty="0" smtClean="0">
                <a:solidFill>
                  <a:schemeClr val="tx2"/>
                </a:solidFill>
              </a:rPr>
              <a:t>1010 Vienna</a:t>
            </a:r>
          </a:p>
          <a:p>
            <a:r>
              <a:rPr lang="de-AT" sz="1200" dirty="0" smtClean="0">
                <a:solidFill>
                  <a:schemeClr val="tx2"/>
                </a:solidFill>
              </a:rPr>
              <a:t>+43 1 53115 7198 (Sabine)</a:t>
            </a:r>
          </a:p>
          <a:p>
            <a:r>
              <a:rPr lang="de-AT" sz="1200" dirty="0" smtClean="0">
                <a:solidFill>
                  <a:schemeClr val="tx2"/>
                </a:solidFill>
              </a:rPr>
              <a:t>+43 1 53115 7174 (Thomas)</a:t>
            </a:r>
          </a:p>
          <a:p>
            <a:r>
              <a:rPr lang="de-AT" sz="1200" dirty="0" smtClean="0">
                <a:solidFill>
                  <a:schemeClr val="tx2"/>
                </a:solidFill>
                <a:hlinkClick r:id="rId3"/>
              </a:rPr>
              <a:t>www.reformdialog.at</a:t>
            </a:r>
            <a:endParaRPr lang="de-AT" sz="1200" dirty="0" smtClean="0">
              <a:solidFill>
                <a:schemeClr val="tx2"/>
              </a:solidFill>
            </a:endParaRPr>
          </a:p>
          <a:p>
            <a:r>
              <a:rPr lang="de-AT" sz="1200" dirty="0" smtClean="0">
                <a:solidFill>
                  <a:schemeClr val="tx2"/>
                </a:solidFill>
                <a:hlinkClick r:id="rId4"/>
              </a:rPr>
              <a:t>www.bundeskanzleramt.at</a:t>
            </a:r>
            <a:endParaRPr lang="de-AT" sz="1200" dirty="0" smtClean="0">
              <a:solidFill>
                <a:schemeClr val="tx2"/>
              </a:solidFill>
            </a:endParaRPr>
          </a:p>
          <a:p>
            <a:endParaRPr lang="de-AT" sz="1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61868" y="1875331"/>
            <a:ext cx="7715250" cy="4498835"/>
          </a:xfrm>
        </p:spPr>
        <p:txBody>
          <a:bodyPr/>
          <a:lstStyle/>
          <a:p>
            <a:r>
              <a:rPr lang="en-US" sz="2800" dirty="0" smtClean="0"/>
              <a:t>Information</a:t>
            </a:r>
          </a:p>
          <a:p>
            <a:endParaRPr lang="en-US" sz="2800" dirty="0" smtClean="0"/>
          </a:p>
          <a:p>
            <a:r>
              <a:rPr lang="en-US" sz="2800" dirty="0" smtClean="0"/>
              <a:t>Collecting Ideas</a:t>
            </a:r>
          </a:p>
          <a:p>
            <a:endParaRPr lang="en-US" sz="2800" dirty="0" smtClean="0"/>
          </a:p>
          <a:p>
            <a:r>
              <a:rPr lang="en-US" sz="2800" dirty="0" smtClean="0"/>
              <a:t>Structuring</a:t>
            </a:r>
          </a:p>
          <a:p>
            <a:endParaRPr lang="en-US" sz="2800" dirty="0" smtClean="0"/>
          </a:p>
          <a:p>
            <a:r>
              <a:rPr lang="de-DE" sz="2800" dirty="0" smtClean="0"/>
              <a:t>Outcome</a:t>
            </a:r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10019"/>
                </a:solidFill>
              </a:rPr>
              <a:t>Reform Dialogue | 15/10/2012</a:t>
            </a:r>
            <a:endParaRPr lang="de-AT">
              <a:solidFill>
                <a:srgbClr val="D100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33413" y="1174750"/>
            <a:ext cx="7742237" cy="4630738"/>
          </a:xfrm>
          <a:prstGeom prst="roundRect">
            <a:avLst>
              <a:gd name="adj" fmla="val 2876"/>
            </a:avLst>
          </a:prstGeom>
          <a:noFill/>
          <a:ln w="12700">
            <a:solidFill>
              <a:srgbClr val="65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251520" y="2902094"/>
            <a:ext cx="687060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EDA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de-AT" sz="1400" dirty="0" smtClean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reparatory activities </a:t>
            </a:r>
            <a:endParaRPr lang="de-AT" sz="1400" dirty="0">
              <a:solidFill>
                <a:srgbClr val="65656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56" name="Gruppieren 4"/>
          <p:cNvGrpSpPr>
            <a:grpSpLocks/>
          </p:cNvGrpSpPr>
          <p:nvPr/>
        </p:nvGrpSpPr>
        <p:grpSpPr bwMode="auto">
          <a:xfrm>
            <a:off x="971550" y="2905125"/>
            <a:ext cx="1871663" cy="2335213"/>
            <a:chOff x="1043609" y="2256283"/>
            <a:chExt cx="1872207" cy="2334669"/>
          </a:xfrm>
        </p:grpSpPr>
        <p:sp>
          <p:nvSpPr>
            <p:cNvPr id="39" name="Rechteck 38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59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 smtClean="0">
                  <a:solidFill>
                    <a:srgbClr val="656567"/>
                  </a:solidFill>
                  <a:latin typeface="Verdana" pitchFamily="34" charset="0"/>
                </a:rPr>
                <a:t>10/11/2011</a:t>
              </a:r>
              <a:endParaRPr lang="de-AT" sz="12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060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Advisory Board Report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Kick off Event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" name="Pfeil nach rechts 1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rgbClr val="D000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>
                  <a:solidFill>
                    <a:schemeClr val="bg1"/>
                  </a:solidFill>
                </a:rPr>
                <a:t>INFORMATION</a:t>
              </a:r>
            </a:p>
          </p:txBody>
        </p:sp>
      </p:grpSp>
      <p:sp>
        <p:nvSpPr>
          <p:cNvPr id="66" name="Pfeil nach rechts 65"/>
          <p:cNvSpPr/>
          <p:nvPr/>
        </p:nvSpPr>
        <p:spPr>
          <a:xfrm>
            <a:off x="8244407" y="2926061"/>
            <a:ext cx="683418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B3B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implementation</a:t>
            </a:r>
            <a:endParaRPr lang="de-A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428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Advisory Board Report – 7 Theses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6256" y="1839820"/>
            <a:ext cx="7715250" cy="4498835"/>
          </a:xfrm>
        </p:spPr>
        <p:txBody>
          <a:bodyPr/>
          <a:lstStyle/>
          <a:p>
            <a:r>
              <a:rPr lang="en-US" dirty="0" smtClean="0"/>
              <a:t>Shrinking supply of skilled labour</a:t>
            </a:r>
          </a:p>
          <a:p>
            <a:r>
              <a:rPr lang="en-US" dirty="0" smtClean="0"/>
              <a:t>Taking advantage of diversity as a success factor</a:t>
            </a:r>
          </a:p>
          <a:p>
            <a:r>
              <a:rPr lang="en-US" dirty="0" smtClean="0"/>
              <a:t>Ensuring flexible and demand-driven HR deployment</a:t>
            </a:r>
          </a:p>
          <a:p>
            <a:r>
              <a:rPr lang="en-US" dirty="0" smtClean="0"/>
              <a:t>Proactive HR development in response to a dynamic environment </a:t>
            </a:r>
          </a:p>
          <a:p>
            <a:r>
              <a:rPr lang="en-US" dirty="0" smtClean="0"/>
              <a:t>Optimised and transparent administrative organisation by way of outcome orientation and a modern accounting system</a:t>
            </a:r>
          </a:p>
          <a:p>
            <a:r>
              <a:rPr lang="en-US" dirty="0" smtClean="0"/>
              <a:t>Staff regulation reforms to maintain the efficiency, impartiality and adherence to law of civil servants</a:t>
            </a:r>
          </a:p>
          <a:p>
            <a:r>
              <a:rPr lang="en-US" dirty="0" smtClean="0"/>
              <a:t>Towards cloud computing – driver of reform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18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33413" y="1174750"/>
            <a:ext cx="7742237" cy="4630738"/>
          </a:xfrm>
          <a:prstGeom prst="roundRect">
            <a:avLst>
              <a:gd name="adj" fmla="val 2876"/>
            </a:avLst>
          </a:prstGeom>
          <a:noFill/>
          <a:ln w="12700">
            <a:solidFill>
              <a:srgbClr val="65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251520" y="2902094"/>
            <a:ext cx="687060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EDA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de-AT" sz="1400" dirty="0" smtClean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reparatory activities </a:t>
            </a:r>
            <a:endParaRPr lang="de-AT" sz="1400" dirty="0">
              <a:solidFill>
                <a:srgbClr val="65656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55" name="Gruppieren 35"/>
          <p:cNvGrpSpPr>
            <a:grpSpLocks/>
          </p:cNvGrpSpPr>
          <p:nvPr/>
        </p:nvGrpSpPr>
        <p:grpSpPr bwMode="auto">
          <a:xfrm>
            <a:off x="2771775" y="2901950"/>
            <a:ext cx="1871663" cy="2335213"/>
            <a:chOff x="1043609" y="2256283"/>
            <a:chExt cx="1872207" cy="2334669"/>
          </a:xfrm>
        </p:grpSpPr>
        <p:sp>
          <p:nvSpPr>
            <p:cNvPr id="37" name="Rechteck 36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63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>
                  <a:solidFill>
                    <a:srgbClr val="656567"/>
                  </a:solidFill>
                  <a:latin typeface="Verdana" pitchFamily="34" charset="0"/>
                </a:rPr>
                <a:t>11/2011-06/2012</a:t>
              </a:r>
            </a:p>
          </p:txBody>
        </p:sp>
        <p:sp>
          <p:nvSpPr>
            <p:cNvPr id="2064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b="1" dirty="0" smtClean="0">
                  <a:solidFill>
                    <a:srgbClr val="656567"/>
                  </a:solidFill>
                  <a:latin typeface="Verdana" pitchFamily="34" charset="0"/>
                </a:rPr>
                <a:t>Online participation</a:t>
              </a:r>
              <a:endParaRPr lang="de-AT" sz="1400" b="1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Dialogue Fora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41" name="Pfeil nach rechts 40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COLLECTING IDEAS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6" name="Gruppieren 4"/>
          <p:cNvGrpSpPr>
            <a:grpSpLocks/>
          </p:cNvGrpSpPr>
          <p:nvPr/>
        </p:nvGrpSpPr>
        <p:grpSpPr bwMode="auto">
          <a:xfrm>
            <a:off x="971550" y="2905125"/>
            <a:ext cx="1871663" cy="2335213"/>
            <a:chOff x="1043609" y="2256283"/>
            <a:chExt cx="1872207" cy="2334669"/>
          </a:xfrm>
        </p:grpSpPr>
        <p:sp>
          <p:nvSpPr>
            <p:cNvPr id="39" name="Rechteck 38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59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 smtClean="0">
                  <a:solidFill>
                    <a:srgbClr val="656567"/>
                  </a:solidFill>
                  <a:latin typeface="Verdana" pitchFamily="34" charset="0"/>
                </a:rPr>
                <a:t>10/11/2011</a:t>
              </a:r>
              <a:endParaRPr lang="de-AT" sz="12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060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Advisory Board Report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Kick off Event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" name="Pfeil nach rechts 1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rgbClr val="D000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>
                  <a:solidFill>
                    <a:schemeClr val="bg1"/>
                  </a:solidFill>
                </a:rPr>
                <a:t>INFORMATION</a:t>
              </a:r>
            </a:p>
          </p:txBody>
        </p:sp>
      </p:grpSp>
      <p:sp>
        <p:nvSpPr>
          <p:cNvPr id="66" name="Pfeil nach rechts 65"/>
          <p:cNvSpPr/>
          <p:nvPr/>
        </p:nvSpPr>
        <p:spPr>
          <a:xfrm>
            <a:off x="8244407" y="2926061"/>
            <a:ext cx="683418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B3B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implementation</a:t>
            </a:r>
            <a:endParaRPr lang="de-A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2788" y="1114426"/>
            <a:ext cx="7715250" cy="945194"/>
          </a:xfrm>
        </p:spPr>
        <p:txBody>
          <a:bodyPr/>
          <a:lstStyle/>
          <a:p>
            <a:r>
              <a:rPr lang="de-DE" dirty="0" smtClean="0"/>
              <a:t>Collecting Ideas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4011" y="2097273"/>
            <a:ext cx="7715250" cy="4498835"/>
          </a:xfrm>
        </p:spPr>
        <p:txBody>
          <a:bodyPr/>
          <a:lstStyle/>
          <a:p>
            <a:r>
              <a:rPr lang="en-US" dirty="0" smtClean="0"/>
              <a:t>November 2011 to January 2012 first phase of online participation</a:t>
            </a:r>
          </a:p>
          <a:p>
            <a:pPr lvl="1"/>
            <a:r>
              <a:rPr lang="en-US" dirty="0" smtClean="0"/>
              <a:t>If I was to rate the civil service as “excellent“, what would have to happen? Which concrete measure(s) would have to be taken?</a:t>
            </a:r>
          </a:p>
          <a:p>
            <a:pPr lvl="1"/>
            <a:r>
              <a:rPr lang="en-US" dirty="0" smtClean="0"/>
              <a:t>1000 ideas collected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Dialogue Fora (Salzburg, Vienna, Linz)</a:t>
            </a:r>
          </a:p>
          <a:p>
            <a:pPr lvl="1"/>
            <a:r>
              <a:rPr lang="en-US" dirty="0" smtClean="0"/>
              <a:t>Structured discussion of the 7 theses and the results of the first online survey with focus on practical feasibility</a:t>
            </a:r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96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33413" y="1174750"/>
            <a:ext cx="7742237" cy="4630738"/>
          </a:xfrm>
          <a:prstGeom prst="roundRect">
            <a:avLst>
              <a:gd name="adj" fmla="val 2876"/>
            </a:avLst>
          </a:prstGeom>
          <a:noFill/>
          <a:ln w="12700">
            <a:solidFill>
              <a:srgbClr val="65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251520" y="2902094"/>
            <a:ext cx="687060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EDA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de-AT" sz="1400" dirty="0" smtClean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reparatory activities </a:t>
            </a:r>
            <a:endParaRPr lang="de-AT" sz="1400" dirty="0">
              <a:solidFill>
                <a:srgbClr val="65656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54" name="Gruppieren 58"/>
          <p:cNvGrpSpPr>
            <a:grpSpLocks/>
          </p:cNvGrpSpPr>
          <p:nvPr/>
        </p:nvGrpSpPr>
        <p:grpSpPr bwMode="auto">
          <a:xfrm>
            <a:off x="4579938" y="2901950"/>
            <a:ext cx="1871662" cy="2335213"/>
            <a:chOff x="1043609" y="2256283"/>
            <a:chExt cx="1872207" cy="2334669"/>
          </a:xfrm>
        </p:grpSpPr>
        <p:sp>
          <p:nvSpPr>
            <p:cNvPr id="61" name="Rechteck 60"/>
            <p:cNvSpPr/>
            <p:nvPr/>
          </p:nvSpPr>
          <p:spPr>
            <a:xfrm>
              <a:off x="1043609" y="2256283"/>
              <a:ext cx="1721351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67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>
                  <a:solidFill>
                    <a:srgbClr val="656567"/>
                  </a:solidFill>
                  <a:latin typeface="Verdana" pitchFamily="34" charset="0"/>
                </a:rPr>
                <a:t>07-10/2012</a:t>
              </a:r>
            </a:p>
          </p:txBody>
        </p:sp>
        <p:sp>
          <p:nvSpPr>
            <p:cNvPr id="2068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11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List of proposals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b="1" dirty="0" smtClean="0">
                  <a:solidFill>
                    <a:srgbClr val="656567"/>
                  </a:solidFill>
                  <a:latin typeface="Verdana" pitchFamily="34" charset="0"/>
                </a:rPr>
                <a:t>Online prioritizing</a:t>
              </a:r>
              <a:endParaRPr lang="de-AT" sz="1400" b="1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65" name="Pfeil nach rechts 64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STRUCTURING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5" name="Gruppieren 35"/>
          <p:cNvGrpSpPr>
            <a:grpSpLocks/>
          </p:cNvGrpSpPr>
          <p:nvPr/>
        </p:nvGrpSpPr>
        <p:grpSpPr bwMode="auto">
          <a:xfrm>
            <a:off x="2771775" y="2901950"/>
            <a:ext cx="1871663" cy="2335213"/>
            <a:chOff x="1043609" y="2256283"/>
            <a:chExt cx="1872207" cy="2334669"/>
          </a:xfrm>
        </p:grpSpPr>
        <p:sp>
          <p:nvSpPr>
            <p:cNvPr id="37" name="Rechteck 36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63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>
                  <a:solidFill>
                    <a:srgbClr val="656567"/>
                  </a:solidFill>
                  <a:latin typeface="Verdana" pitchFamily="34" charset="0"/>
                </a:rPr>
                <a:t>11/2011-06/2012</a:t>
              </a:r>
            </a:p>
          </p:txBody>
        </p:sp>
        <p:sp>
          <p:nvSpPr>
            <p:cNvPr id="2064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b="1" dirty="0" smtClean="0">
                  <a:solidFill>
                    <a:srgbClr val="656567"/>
                  </a:solidFill>
                  <a:latin typeface="Verdana" pitchFamily="34" charset="0"/>
                </a:rPr>
                <a:t>Online participation</a:t>
              </a:r>
              <a:endParaRPr lang="de-AT" sz="1400" b="1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Dialogue Fora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41" name="Pfeil nach rechts 40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COLLECTING IDEAS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6" name="Gruppieren 4"/>
          <p:cNvGrpSpPr>
            <a:grpSpLocks/>
          </p:cNvGrpSpPr>
          <p:nvPr/>
        </p:nvGrpSpPr>
        <p:grpSpPr bwMode="auto">
          <a:xfrm>
            <a:off x="971550" y="2905125"/>
            <a:ext cx="1871663" cy="2335213"/>
            <a:chOff x="1043609" y="2256283"/>
            <a:chExt cx="1872207" cy="2334669"/>
          </a:xfrm>
        </p:grpSpPr>
        <p:sp>
          <p:nvSpPr>
            <p:cNvPr id="39" name="Rechteck 38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59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 smtClean="0">
                  <a:solidFill>
                    <a:srgbClr val="656567"/>
                  </a:solidFill>
                  <a:latin typeface="Verdana" pitchFamily="34" charset="0"/>
                </a:rPr>
                <a:t>10/11/2011</a:t>
              </a:r>
              <a:endParaRPr lang="de-AT" sz="12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060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Advisory Board Report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Kick off Event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" name="Pfeil nach rechts 1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rgbClr val="D000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>
                  <a:solidFill>
                    <a:schemeClr val="bg1"/>
                  </a:solidFill>
                </a:rPr>
                <a:t>INFORMATION</a:t>
              </a:r>
            </a:p>
          </p:txBody>
        </p:sp>
      </p:grpSp>
      <p:sp>
        <p:nvSpPr>
          <p:cNvPr id="66" name="Pfeil nach rechts 65"/>
          <p:cNvSpPr/>
          <p:nvPr/>
        </p:nvSpPr>
        <p:spPr>
          <a:xfrm>
            <a:off x="8244407" y="2926061"/>
            <a:ext cx="683418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B3B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implementation</a:t>
            </a:r>
            <a:endParaRPr lang="de-A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2788" y="1074199"/>
            <a:ext cx="7715250" cy="1156240"/>
          </a:xfrm>
        </p:spPr>
        <p:txBody>
          <a:bodyPr/>
          <a:lstStyle/>
          <a:p>
            <a:r>
              <a:rPr lang="de-DE" dirty="0" smtClean="0"/>
              <a:t>Structuring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26357" y="1562469"/>
            <a:ext cx="7715250" cy="4820576"/>
          </a:xfrm>
        </p:spPr>
        <p:txBody>
          <a:bodyPr/>
          <a:lstStyle/>
          <a:p>
            <a:r>
              <a:rPr lang="en-US" dirty="0" smtClean="0"/>
              <a:t>Result of the Dialogue Fora: 10 proposals</a:t>
            </a:r>
          </a:p>
          <a:p>
            <a:pPr lvl="1"/>
            <a:r>
              <a:rPr lang="en-US" dirty="0" smtClean="0"/>
              <a:t>Further developing  projects to increase staff mobility</a:t>
            </a:r>
          </a:p>
          <a:p>
            <a:pPr lvl="1"/>
            <a:r>
              <a:rPr lang="en-US" dirty="0" smtClean="0"/>
              <a:t>Broaden the use of the Online Job Exchange (Jobbörse) </a:t>
            </a:r>
          </a:p>
          <a:p>
            <a:pPr lvl="1"/>
            <a:r>
              <a:rPr lang="en-US" dirty="0" smtClean="0"/>
              <a:t>Exploring possibilities for alternative career paths</a:t>
            </a:r>
          </a:p>
          <a:p>
            <a:pPr lvl="1"/>
            <a:r>
              <a:rPr lang="en-US" dirty="0" smtClean="0"/>
              <a:t>Taking advantage of  skills – database for qualifications/skills </a:t>
            </a:r>
          </a:p>
          <a:p>
            <a:pPr lvl="1"/>
            <a:r>
              <a:rPr lang="en-US" dirty="0" smtClean="0"/>
              <a:t>Uniform staff regulations </a:t>
            </a:r>
          </a:p>
          <a:p>
            <a:pPr lvl="1"/>
            <a:r>
              <a:rPr lang="en-US" dirty="0" smtClean="0"/>
              <a:t>Broader recognition of past service</a:t>
            </a:r>
          </a:p>
          <a:p>
            <a:pPr lvl="1"/>
            <a:r>
              <a:rPr lang="en-US" dirty="0" smtClean="0"/>
              <a:t>Diversity management to reflect diversity of modern society</a:t>
            </a:r>
          </a:p>
          <a:p>
            <a:pPr lvl="1"/>
            <a:r>
              <a:rPr lang="en-US" dirty="0" smtClean="0"/>
              <a:t>Lifelong learning – supporting sustained education/training </a:t>
            </a:r>
          </a:p>
          <a:p>
            <a:pPr lvl="1"/>
            <a:r>
              <a:rPr lang="en-US" dirty="0" smtClean="0"/>
              <a:t>Coherent public image and presence as an employer  </a:t>
            </a:r>
          </a:p>
          <a:p>
            <a:pPr lvl="1"/>
            <a:r>
              <a:rPr lang="en-US" dirty="0" smtClean="0"/>
              <a:t>Enhancing HR development</a:t>
            </a:r>
          </a:p>
          <a:p>
            <a:pPr lvl="0">
              <a:buClr>
                <a:srgbClr val="D10019"/>
              </a:buClr>
            </a:pPr>
            <a:r>
              <a:rPr lang="en-US" dirty="0" smtClean="0"/>
              <a:t>Ten proposals prioritised by second online survey in September 2012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09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633413" y="1174750"/>
            <a:ext cx="7742237" cy="4630738"/>
          </a:xfrm>
          <a:prstGeom prst="roundRect">
            <a:avLst>
              <a:gd name="adj" fmla="val 2876"/>
            </a:avLst>
          </a:prstGeom>
          <a:noFill/>
          <a:ln w="12700">
            <a:solidFill>
              <a:srgbClr val="65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251520" y="2902094"/>
            <a:ext cx="687060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EDA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de-AT" sz="1400" dirty="0" smtClean="0">
                <a:solidFill>
                  <a:srgbClr val="65656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reparatory activities </a:t>
            </a:r>
            <a:endParaRPr lang="de-AT" sz="1400" dirty="0">
              <a:solidFill>
                <a:srgbClr val="65656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53" name="Gruppieren 52"/>
          <p:cNvGrpSpPr>
            <a:grpSpLocks/>
          </p:cNvGrpSpPr>
          <p:nvPr/>
        </p:nvGrpSpPr>
        <p:grpSpPr bwMode="auto">
          <a:xfrm>
            <a:off x="6372225" y="2901950"/>
            <a:ext cx="1871663" cy="2335213"/>
            <a:chOff x="1043609" y="2256283"/>
            <a:chExt cx="1872207" cy="2334669"/>
          </a:xfrm>
        </p:grpSpPr>
        <p:sp>
          <p:nvSpPr>
            <p:cNvPr id="54" name="Rechteck 53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71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 smtClean="0">
                  <a:solidFill>
                    <a:srgbClr val="656567"/>
                  </a:solidFill>
                  <a:latin typeface="Verdana" pitchFamily="34" charset="0"/>
                </a:rPr>
                <a:t>18/10/2012</a:t>
              </a:r>
              <a:endParaRPr lang="de-AT" sz="12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072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738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Final report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Closing event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58" name="Pfeil nach rechts 57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OUTCOME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4" name="Gruppieren 58"/>
          <p:cNvGrpSpPr>
            <a:grpSpLocks/>
          </p:cNvGrpSpPr>
          <p:nvPr/>
        </p:nvGrpSpPr>
        <p:grpSpPr bwMode="auto">
          <a:xfrm>
            <a:off x="4579938" y="2901950"/>
            <a:ext cx="1871662" cy="2335213"/>
            <a:chOff x="1043609" y="2256283"/>
            <a:chExt cx="1872207" cy="2334669"/>
          </a:xfrm>
        </p:grpSpPr>
        <p:sp>
          <p:nvSpPr>
            <p:cNvPr id="61" name="Rechteck 60"/>
            <p:cNvSpPr/>
            <p:nvPr/>
          </p:nvSpPr>
          <p:spPr>
            <a:xfrm>
              <a:off x="1043609" y="2256283"/>
              <a:ext cx="1721351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67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>
                  <a:solidFill>
                    <a:srgbClr val="656567"/>
                  </a:solidFill>
                  <a:latin typeface="Verdana" pitchFamily="34" charset="0"/>
                </a:rPr>
                <a:t>07-10/2012</a:t>
              </a:r>
            </a:p>
          </p:txBody>
        </p:sp>
        <p:sp>
          <p:nvSpPr>
            <p:cNvPr id="2068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11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List of proposals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b="1" dirty="0" smtClean="0">
                  <a:solidFill>
                    <a:srgbClr val="656567"/>
                  </a:solidFill>
                  <a:latin typeface="Verdana" pitchFamily="34" charset="0"/>
                </a:rPr>
                <a:t>Online prioritizing</a:t>
              </a:r>
              <a:endParaRPr lang="de-AT" sz="1400" b="1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65" name="Pfeil nach rechts 64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STRUCTURING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5" name="Gruppieren 35"/>
          <p:cNvGrpSpPr>
            <a:grpSpLocks/>
          </p:cNvGrpSpPr>
          <p:nvPr/>
        </p:nvGrpSpPr>
        <p:grpSpPr bwMode="auto">
          <a:xfrm>
            <a:off x="2771775" y="2901950"/>
            <a:ext cx="1871663" cy="2335213"/>
            <a:chOff x="1043609" y="2256283"/>
            <a:chExt cx="1872207" cy="2334669"/>
          </a:xfrm>
        </p:grpSpPr>
        <p:sp>
          <p:nvSpPr>
            <p:cNvPr id="37" name="Rechteck 36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63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>
                  <a:solidFill>
                    <a:srgbClr val="656567"/>
                  </a:solidFill>
                  <a:latin typeface="Verdana" pitchFamily="34" charset="0"/>
                </a:rPr>
                <a:t>11/2011-06/2012</a:t>
              </a:r>
            </a:p>
          </p:txBody>
        </p:sp>
        <p:sp>
          <p:nvSpPr>
            <p:cNvPr id="2064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b="1" dirty="0" smtClean="0">
                  <a:solidFill>
                    <a:srgbClr val="656567"/>
                  </a:solidFill>
                  <a:latin typeface="Verdana" pitchFamily="34" charset="0"/>
                </a:rPr>
                <a:t>Online participation</a:t>
              </a:r>
              <a:endParaRPr lang="de-AT" sz="1400" b="1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Dialogue Fora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41" name="Pfeil nach rechts 40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 smtClean="0">
                  <a:solidFill>
                    <a:schemeClr val="bg1"/>
                  </a:solidFill>
                </a:rPr>
                <a:t>COLLECTING IDEAS</a:t>
              </a:r>
              <a:endParaRPr lang="de-AT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6" name="Gruppieren 4"/>
          <p:cNvGrpSpPr>
            <a:grpSpLocks/>
          </p:cNvGrpSpPr>
          <p:nvPr/>
        </p:nvGrpSpPr>
        <p:grpSpPr bwMode="auto">
          <a:xfrm>
            <a:off x="971550" y="2905125"/>
            <a:ext cx="1871663" cy="2335213"/>
            <a:chOff x="1043609" y="2256283"/>
            <a:chExt cx="1872207" cy="2334669"/>
          </a:xfrm>
        </p:grpSpPr>
        <p:sp>
          <p:nvSpPr>
            <p:cNvPr id="39" name="Rechteck 38"/>
            <p:cNvSpPr/>
            <p:nvPr/>
          </p:nvSpPr>
          <p:spPr>
            <a:xfrm>
              <a:off x="1043609" y="2256283"/>
              <a:ext cx="1721350" cy="2334669"/>
            </a:xfrm>
            <a:prstGeom prst="rect">
              <a:avLst/>
            </a:prstGeom>
            <a:noFill/>
            <a:ln w="12700">
              <a:solidFill>
                <a:srgbClr val="6565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4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59" name="Textfeld 39"/>
            <p:cNvSpPr txBox="1">
              <a:spLocks noChangeArrowheads="1"/>
            </p:cNvSpPr>
            <p:nvPr/>
          </p:nvSpPr>
          <p:spPr bwMode="auto">
            <a:xfrm>
              <a:off x="1068859" y="2276872"/>
              <a:ext cx="16965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AT" sz="1200" dirty="0" smtClean="0">
                  <a:solidFill>
                    <a:srgbClr val="656567"/>
                  </a:solidFill>
                  <a:latin typeface="Verdana" pitchFamily="34" charset="0"/>
                </a:rPr>
                <a:t>10/11/2011</a:t>
              </a:r>
              <a:endParaRPr lang="de-AT" sz="12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060" name="Textfeld 57"/>
            <p:cNvSpPr txBox="1">
              <a:spLocks noChangeArrowheads="1"/>
            </p:cNvSpPr>
            <p:nvPr/>
          </p:nvSpPr>
          <p:spPr bwMode="auto">
            <a:xfrm>
              <a:off x="1068859" y="3296612"/>
              <a:ext cx="1696565" cy="953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Advisory Board Report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  <a:p>
              <a:pPr eaLnBrk="1" hangingPunct="1">
                <a:buFont typeface="Verdana" pitchFamily="34" charset="0"/>
                <a:buChar char="›"/>
              </a:pPr>
              <a:r>
                <a:rPr lang="de-AT" sz="1400" dirty="0" smtClean="0">
                  <a:solidFill>
                    <a:srgbClr val="656567"/>
                  </a:solidFill>
                  <a:latin typeface="Verdana" pitchFamily="34" charset="0"/>
                </a:rPr>
                <a:t>Kick off Event</a:t>
              </a:r>
              <a:endParaRPr lang="de-AT" sz="1400" dirty="0">
                <a:solidFill>
                  <a:srgbClr val="656567"/>
                </a:solidFill>
                <a:latin typeface="Verdana" pitchFamily="34" charset="0"/>
              </a:endParaRPr>
            </a:p>
          </p:txBody>
        </p:sp>
        <p:sp>
          <p:nvSpPr>
            <p:cNvPr id="2" name="Pfeil nach rechts 1"/>
            <p:cNvSpPr/>
            <p:nvPr/>
          </p:nvSpPr>
          <p:spPr>
            <a:xfrm>
              <a:off x="1043609" y="2608626"/>
              <a:ext cx="1872207" cy="604697"/>
            </a:xfrm>
            <a:prstGeom prst="rightArrow">
              <a:avLst>
                <a:gd name="adj1" fmla="val 100000"/>
                <a:gd name="adj2" fmla="val 19300"/>
              </a:avLst>
            </a:prstGeom>
            <a:solidFill>
              <a:srgbClr val="D0001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1400" b="1" dirty="0">
                  <a:solidFill>
                    <a:schemeClr val="bg1"/>
                  </a:solidFill>
                </a:rPr>
                <a:t>INFORMATION</a:t>
              </a:r>
            </a:p>
          </p:txBody>
        </p:sp>
      </p:grpSp>
      <p:sp>
        <p:nvSpPr>
          <p:cNvPr id="66" name="Pfeil nach rechts 65"/>
          <p:cNvSpPr/>
          <p:nvPr/>
        </p:nvSpPr>
        <p:spPr>
          <a:xfrm>
            <a:off x="8244407" y="2926061"/>
            <a:ext cx="683418" cy="2334669"/>
          </a:xfrm>
          <a:prstGeom prst="rightArrow">
            <a:avLst>
              <a:gd name="adj1" fmla="val 100000"/>
              <a:gd name="adj2" fmla="val 17210"/>
            </a:avLst>
          </a:prstGeom>
          <a:solidFill>
            <a:srgbClr val="B3B3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implementation</a:t>
            </a:r>
            <a:endParaRPr lang="de-AT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Reform Dialogue | 15/10/2012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8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KA Öffentlicher Dienst Präsentation v200">
  <a:themeElements>
    <a:clrScheme name="BKA Powerpoint Entwurfsvorlage 1">
      <a:dk1>
        <a:srgbClr val="000000"/>
      </a:dk1>
      <a:lt1>
        <a:srgbClr val="FFFFFF"/>
      </a:lt1>
      <a:dk2>
        <a:srgbClr val="D10019"/>
      </a:dk2>
      <a:lt2>
        <a:srgbClr val="F4F5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BKA Powerpoint Entwurfsvorla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Powerpoint Entwurfsvorlage 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Powerpoint Entwurfsvorlage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KA 01_Hilfslinien">
  <a:themeElements>
    <a:clrScheme name="BKA 01_Hilfslinien 1">
      <a:dk1>
        <a:srgbClr val="000000"/>
      </a:dk1>
      <a:lt1>
        <a:srgbClr val="FFFFFF"/>
      </a:lt1>
      <a:dk2>
        <a:srgbClr val="D10019"/>
      </a:dk2>
      <a:lt2>
        <a:srgbClr val="F5EF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BKA 01_Hilfslini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01_Hilfslinien 1">
        <a:dk1>
          <a:srgbClr val="000000"/>
        </a:dk1>
        <a:lt1>
          <a:srgbClr val="FFFFFF"/>
        </a:lt1>
        <a:dk2>
          <a:srgbClr val="D10019"/>
        </a:dk2>
        <a:lt2>
          <a:srgbClr val="F5EF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1_Hilfslinien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KA 02_Zwischenbereiche">
  <a:themeElements>
    <a:clrScheme name="BKA 02_Zwischenbereiche 1">
      <a:dk1>
        <a:srgbClr val="000000"/>
      </a:dk1>
      <a:lt1>
        <a:srgbClr val="FFFFFF"/>
      </a:lt1>
      <a:dk2>
        <a:srgbClr val="D10019"/>
      </a:dk2>
      <a:lt2>
        <a:srgbClr val="F5EF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BKA 02_Zwischenbereich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02_Zwischenbereiche 1">
        <a:dk1>
          <a:srgbClr val="000000"/>
        </a:dk1>
        <a:lt1>
          <a:srgbClr val="FFFFFF"/>
        </a:lt1>
        <a:dk2>
          <a:srgbClr val="D10019"/>
        </a:dk2>
        <a:lt2>
          <a:srgbClr val="F5EF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2_Zwischenbereiche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KA 03_Hilfslinien &amp; Zwischenbereiche">
  <a:themeElements>
    <a:clrScheme name="BKA 03_Hilfslinien &amp; Zwischenbereiche 1">
      <a:dk1>
        <a:srgbClr val="000000"/>
      </a:dk1>
      <a:lt1>
        <a:srgbClr val="FFFFFF"/>
      </a:lt1>
      <a:dk2>
        <a:srgbClr val="D10019"/>
      </a:dk2>
      <a:lt2>
        <a:srgbClr val="F4F5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BKA 03_Hilfslinien &amp; Zwischenbereich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03_Hilfslinien &amp; Zwischenbereiche 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3_Hilfslinien &amp; Zwischenbereiche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KA 04_Diagramm-Hilfe">
  <a:themeElements>
    <a:clrScheme name="BKA 04_Diagramm-Hilfe 1">
      <a:dk1>
        <a:srgbClr val="000000"/>
      </a:dk1>
      <a:lt1>
        <a:srgbClr val="FFFFFF"/>
      </a:lt1>
      <a:dk2>
        <a:srgbClr val="D10019"/>
      </a:dk2>
      <a:lt2>
        <a:srgbClr val="F5EF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6D6D6D"/>
      </a:hlink>
      <a:folHlink>
        <a:srgbClr val="C2C2C2"/>
      </a:folHlink>
    </a:clrScheme>
    <a:fontScheme name="BKA 04_Diagramm-Hilf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04_Diagramm-Hilfe 1">
        <a:dk1>
          <a:srgbClr val="000000"/>
        </a:dk1>
        <a:lt1>
          <a:srgbClr val="FFFFFF"/>
        </a:lt1>
        <a:dk2>
          <a:srgbClr val="D10019"/>
        </a:dk2>
        <a:lt2>
          <a:srgbClr val="F5EF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4_Diagramm-Hilfe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KA 05_Leer">
  <a:themeElements>
    <a:clrScheme name="BKA 05_Leer 11">
      <a:dk1>
        <a:srgbClr val="000000"/>
      </a:dk1>
      <a:lt1>
        <a:srgbClr val="FFFFFF"/>
      </a:lt1>
      <a:dk2>
        <a:srgbClr val="D10019"/>
      </a:dk2>
      <a:lt2>
        <a:srgbClr val="F4F5E9"/>
      </a:lt2>
      <a:accent1>
        <a:srgbClr val="9C0013"/>
      </a:accent1>
      <a:accent2>
        <a:srgbClr val="E0BABF"/>
      </a:accent2>
      <a:accent3>
        <a:srgbClr val="FFFFFF"/>
      </a:accent3>
      <a:accent4>
        <a:srgbClr val="000000"/>
      </a:accent4>
      <a:accent5>
        <a:srgbClr val="CBAAAA"/>
      </a:accent5>
      <a:accent6>
        <a:srgbClr val="CBA8AD"/>
      </a:accent6>
      <a:hlink>
        <a:srgbClr val="D10019"/>
      </a:hlink>
      <a:folHlink>
        <a:srgbClr val="D10019"/>
      </a:folHlink>
    </a:clrScheme>
    <a:fontScheme name="BKA 05_Le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A 05_Leer 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2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E4EAB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CFD49F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3">
        <a:dk1>
          <a:srgbClr val="000000"/>
        </a:dk1>
        <a:lt1>
          <a:srgbClr val="FFFFFF"/>
        </a:lt1>
        <a:dk2>
          <a:srgbClr val="D10019"/>
        </a:dk2>
        <a:lt2>
          <a:srgbClr val="F1F3E3"/>
        </a:lt2>
        <a:accent1>
          <a:srgbClr val="929B3D"/>
        </a:accent1>
        <a:accent2>
          <a:srgbClr val="F1F6C0"/>
        </a:accent2>
        <a:accent3>
          <a:srgbClr val="FFFFFF"/>
        </a:accent3>
        <a:accent4>
          <a:srgbClr val="000000"/>
        </a:accent4>
        <a:accent5>
          <a:srgbClr val="C7CBAF"/>
        </a:accent5>
        <a:accent6>
          <a:srgbClr val="DADFAE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4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5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BC9408"/>
        </a:accent1>
        <a:accent2>
          <a:srgbClr val="FFE5A3"/>
        </a:accent2>
        <a:accent3>
          <a:srgbClr val="FFFFFF"/>
        </a:accent3>
        <a:accent4>
          <a:srgbClr val="000000"/>
        </a:accent4>
        <a:accent5>
          <a:srgbClr val="DAC8AA"/>
        </a:accent5>
        <a:accent6>
          <a:srgbClr val="E7CF93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6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7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007C9D"/>
        </a:accent1>
        <a:accent2>
          <a:srgbClr val="B0C9D8"/>
        </a:accent2>
        <a:accent3>
          <a:srgbClr val="FFFFFF"/>
        </a:accent3>
        <a:accent4>
          <a:srgbClr val="000000"/>
        </a:accent4>
        <a:accent5>
          <a:srgbClr val="AABFCC"/>
        </a:accent5>
        <a:accent6>
          <a:srgbClr val="9FB6C4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8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9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104E94"/>
        </a:accent1>
        <a:accent2>
          <a:srgbClr val="9BA2C8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8C92B5"/>
        </a:accent6>
        <a:hlink>
          <a:srgbClr val="9C0013"/>
        </a:hlink>
        <a:folHlink>
          <a:srgbClr val="E0BA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10">
        <a:dk1>
          <a:srgbClr val="000000"/>
        </a:dk1>
        <a:lt1>
          <a:srgbClr val="FFFFFF"/>
        </a:lt1>
        <a:dk2>
          <a:srgbClr val="D10019"/>
        </a:dk2>
        <a:lt2>
          <a:srgbClr val="F3EFE3"/>
        </a:lt2>
        <a:accent1>
          <a:srgbClr val="104E94"/>
        </a:accent1>
        <a:accent2>
          <a:srgbClr val="FFC60B"/>
        </a:accent2>
        <a:accent3>
          <a:srgbClr val="FFFFFF"/>
        </a:accent3>
        <a:accent4>
          <a:srgbClr val="000000"/>
        </a:accent4>
        <a:accent5>
          <a:srgbClr val="AAB2C8"/>
        </a:accent5>
        <a:accent6>
          <a:srgbClr val="E7B309"/>
        </a:accent6>
        <a:hlink>
          <a:srgbClr val="6D6D6D"/>
        </a:hlink>
        <a:folHlink>
          <a:srgbClr val="C2C2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A 05_Leer 11">
        <a:dk1>
          <a:srgbClr val="000000"/>
        </a:dk1>
        <a:lt1>
          <a:srgbClr val="FFFFFF"/>
        </a:lt1>
        <a:dk2>
          <a:srgbClr val="D10019"/>
        </a:dk2>
        <a:lt2>
          <a:srgbClr val="F4F5E9"/>
        </a:lt2>
        <a:accent1>
          <a:srgbClr val="9C0013"/>
        </a:accent1>
        <a:accent2>
          <a:srgbClr val="E0BABF"/>
        </a:accent2>
        <a:accent3>
          <a:srgbClr val="FFFFFF"/>
        </a:accent3>
        <a:accent4>
          <a:srgbClr val="000000"/>
        </a:accent4>
        <a:accent5>
          <a:srgbClr val="CBAAAA"/>
        </a:accent5>
        <a:accent6>
          <a:srgbClr val="CBA8AD"/>
        </a:accent6>
        <a:hlink>
          <a:srgbClr val="D10019"/>
        </a:hlink>
        <a:folHlink>
          <a:srgbClr val="D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/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BKA Öffentlicher Dienst Präsentation v200</Template>
  <TotalTime>0</TotalTime>
  <Words>486</Words>
  <Application>Microsoft Office PowerPoint</Application>
  <PresentationFormat>Bildschirmpräsentation (4:3)</PresentationFormat>
  <Paragraphs>139</Paragraphs>
  <Slides>11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BKA Öffentlicher Dienst Präsentation v200</vt:lpstr>
      <vt:lpstr>BKA 01_Hilfslinien</vt:lpstr>
      <vt:lpstr>BKA 02_Zwischenbereiche</vt:lpstr>
      <vt:lpstr>BKA 03_Hilfslinien &amp; Zwischenbereiche</vt:lpstr>
      <vt:lpstr>BKA 04_Diagramm-Hilfe</vt:lpstr>
      <vt:lpstr>BKA 05_Leer</vt:lpstr>
      <vt:lpstr>REFORM DIALOGUE in AUSTRIA</vt:lpstr>
      <vt:lpstr>Outline</vt:lpstr>
      <vt:lpstr>PowerPoint-Präsentation</vt:lpstr>
      <vt:lpstr>Advisory Board Report – 7 Theses </vt:lpstr>
      <vt:lpstr>PowerPoint-Präsentation</vt:lpstr>
      <vt:lpstr>Collecting Ideas </vt:lpstr>
      <vt:lpstr>PowerPoint-Präsentation</vt:lpstr>
      <vt:lpstr>Structuring </vt:lpstr>
      <vt:lpstr>PowerPoint-Präsentation</vt:lpstr>
      <vt:lpstr>Outcome </vt:lpstr>
      <vt:lpstr>Thank you</vt:lpstr>
    </vt:vector>
  </TitlesOfParts>
  <Manager>Vorlagenerstellung: Mag. Wolfgang Simacek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CERVENKA, Claudia</dc:creator>
  <dc:description>BKA PowerPoint 2003 Vorlage: Öffentlicher Dienst_x000d_
Vorlage erstellt von_x000d_
Mag. Wolfgang Simacek_x000d_
im Auftrag des BKA</dc:description>
  <cp:lastModifiedBy>PISKA-SCHMIDT, Sabine</cp:lastModifiedBy>
  <cp:revision>24</cp:revision>
  <dcterms:created xsi:type="dcterms:W3CDTF">2012-03-30T09:14:48Z</dcterms:created>
  <dcterms:modified xsi:type="dcterms:W3CDTF">2012-10-03T12:59:17Z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BKAI6Musterkomponente@3000.101:OE_Shortname">
    <vt:lpwstr>III/4</vt:lpwstr>
  </property>
  <property fmtid="{D5CDD505-2E9C-101B-9397-08002B2CF9AE}" pid="3" name="FSC#EIBPRECONFIG@1.1001:EIBInternalApprovedAt">
    <vt:lpwstr/>
  </property>
  <property fmtid="{D5CDD505-2E9C-101B-9397-08002B2CF9AE}" pid="4" name="FSC#EIBPRECONFIG@1.1001:EIBInternalApprovedBy">
    <vt:lpwstr/>
  </property>
  <property fmtid="{D5CDD505-2E9C-101B-9397-08002B2CF9AE}" pid="5" name="FSC#EIBPRECONFIG@1.1001:EIBInternalApprovedByPostTitle">
    <vt:lpwstr/>
  </property>
  <property fmtid="{D5CDD505-2E9C-101B-9397-08002B2CF9AE}" pid="6" name="FSC#EIBPRECONFIG@1.1001:EIBSettlementApprovedBy">
    <vt:lpwstr/>
  </property>
  <property fmtid="{D5CDD505-2E9C-101B-9397-08002B2CF9AE}" pid="7" name="FSC#EIBPRECONFIG@1.1001:EIBSettlementApprovedByPostTitle">
    <vt:lpwstr/>
  </property>
  <property fmtid="{D5CDD505-2E9C-101B-9397-08002B2CF9AE}" pid="8" name="FSC#EIBPRECONFIG@1.1001:EIBApprovedAt">
    <vt:lpwstr/>
  </property>
  <property fmtid="{D5CDD505-2E9C-101B-9397-08002B2CF9AE}" pid="9" name="FSC#EIBPRECONFIG@1.1001:EIBApprovedBy">
    <vt:lpwstr/>
  </property>
  <property fmtid="{D5CDD505-2E9C-101B-9397-08002B2CF9AE}" pid="10" name="FSC#EIBPRECONFIG@1.1001:EIBApprovedBySubst">
    <vt:lpwstr/>
  </property>
  <property fmtid="{D5CDD505-2E9C-101B-9397-08002B2CF9AE}" pid="11" name="FSC#EIBPRECONFIG@1.1001:EIBApprovedByTitle">
    <vt:lpwstr/>
  </property>
  <property fmtid="{D5CDD505-2E9C-101B-9397-08002B2CF9AE}" pid="12" name="FSC#EIBPRECONFIG@1.1001:EIBApprovedByPostTitle">
    <vt:lpwstr/>
  </property>
  <property fmtid="{D5CDD505-2E9C-101B-9397-08002B2CF9AE}" pid="13" name="FSC#EIBPRECONFIG@1.1001:EIBDepartment">
    <vt:lpwstr>BKA - III/4 (Personalentwicklung und Mobilitätsförderung)</vt:lpwstr>
  </property>
  <property fmtid="{D5CDD505-2E9C-101B-9397-08002B2CF9AE}" pid="14" name="FSC#EIBPRECONFIG@1.1001:EIBDispatchedBy">
    <vt:lpwstr/>
  </property>
  <property fmtid="{D5CDD505-2E9C-101B-9397-08002B2CF9AE}" pid="15" name="FSC#EIBPRECONFIG@1.1001:EIBDispatchedByPostTitle">
    <vt:lpwstr/>
  </property>
  <property fmtid="{D5CDD505-2E9C-101B-9397-08002B2CF9AE}" pid="16" name="FSC#EIBPRECONFIG@1.1001:ExtRefInc">
    <vt:lpwstr/>
  </property>
  <property fmtid="{D5CDD505-2E9C-101B-9397-08002B2CF9AE}" pid="17" name="FSC#EIBPRECONFIG@1.1001:IncomingAddrdate">
    <vt:lpwstr/>
  </property>
  <property fmtid="{D5CDD505-2E9C-101B-9397-08002B2CF9AE}" pid="18" name="FSC#EIBPRECONFIG@1.1001:IncomingDelivery">
    <vt:lpwstr/>
  </property>
  <property fmtid="{D5CDD505-2E9C-101B-9397-08002B2CF9AE}" pid="19" name="FSC#EIBPRECONFIG@1.1001:OwnerEmail">
    <vt:lpwstr>sabine.piska-schmidt@bka.gv.at</vt:lpwstr>
  </property>
  <property fmtid="{D5CDD505-2E9C-101B-9397-08002B2CF9AE}" pid="20" name="FSC#EIBPRECONFIG@1.1001:OUEmail">
    <vt:lpwstr>iii4@bka.gv.at</vt:lpwstr>
  </property>
  <property fmtid="{D5CDD505-2E9C-101B-9397-08002B2CF9AE}" pid="21" name="FSC#EIBPRECONFIG@1.1001:OwnerGender">
    <vt:lpwstr>Weiblich</vt:lpwstr>
  </property>
  <property fmtid="{D5CDD505-2E9C-101B-9397-08002B2CF9AE}" pid="22" name="FSC#EIBPRECONFIG@1.1001:Priority">
    <vt:lpwstr>Nein</vt:lpwstr>
  </property>
  <property fmtid="{D5CDD505-2E9C-101B-9397-08002B2CF9AE}" pid="23" name="FSC#EIBPRECONFIG@1.1001:PreviousFiles">
    <vt:lpwstr/>
  </property>
  <property fmtid="{D5CDD505-2E9C-101B-9397-08002B2CF9AE}" pid="24" name="FSC#EIBPRECONFIG@1.1001:NextFiles">
    <vt:lpwstr/>
  </property>
  <property fmtid="{D5CDD505-2E9C-101B-9397-08002B2CF9AE}" pid="25" name="FSC#EIBPRECONFIG@1.1001:RelatedFiles">
    <vt:lpwstr/>
  </property>
  <property fmtid="{D5CDD505-2E9C-101B-9397-08002B2CF9AE}" pid="26" name="FSC#EIBPRECONFIG@1.1001:CompletedOrdinals">
    <vt:lpwstr/>
  </property>
  <property fmtid="{D5CDD505-2E9C-101B-9397-08002B2CF9AE}" pid="27" name="FSC#EIBPRECONFIG@1.1001:NrAttachments">
    <vt:lpwstr>0</vt:lpwstr>
  </property>
  <property fmtid="{D5CDD505-2E9C-101B-9397-08002B2CF9AE}" pid="28" name="FSC#EIBPRECONFIG@1.1001:Attachments">
    <vt:lpwstr/>
  </property>
  <property fmtid="{D5CDD505-2E9C-101B-9397-08002B2CF9AE}" pid="29" name="FSC#EIBPRECONFIG@1.1001:SubjectArea">
    <vt:lpwstr/>
  </property>
  <property fmtid="{D5CDD505-2E9C-101B-9397-08002B2CF9AE}" pid="30" name="FSC#EIBPRECONFIG@1.1001:Recipients">
    <vt:lpwstr/>
  </property>
  <property fmtid="{D5CDD505-2E9C-101B-9397-08002B2CF9AE}" pid="31" name="FSC#EIBPRECONFIG@1.1001:Classified">
    <vt:lpwstr/>
  </property>
  <property fmtid="{D5CDD505-2E9C-101B-9397-08002B2CF9AE}" pid="32" name="FSC#EIBPRECONFIG@1.1001:Deadline">
    <vt:lpwstr/>
  </property>
  <property fmtid="{D5CDD505-2E9C-101B-9397-08002B2CF9AE}" pid="33" name="FSC#EIBPRECONFIG@1.1001:SettlementSubj">
    <vt:lpwstr/>
  </property>
  <property fmtid="{D5CDD505-2E9C-101B-9397-08002B2CF9AE}" pid="34" name="FSC#EIBPRECONFIG@1.1001:OUAddr">
    <vt:lpwstr/>
  </property>
  <property fmtid="{D5CDD505-2E9C-101B-9397-08002B2CF9AE}" pid="35" name="FSC#EIBPRECONFIG@1.1001:OUDescr">
    <vt:lpwstr/>
  </property>
  <property fmtid="{D5CDD505-2E9C-101B-9397-08002B2CF9AE}" pid="36" name="FSC#EIBPRECONFIG@1.1001:Signatures">
    <vt:lpwstr/>
  </property>
  <property fmtid="{D5CDD505-2E9C-101B-9397-08002B2CF9AE}" pid="37" name="FSC#EIBPRECONFIG@1.1001:currentuser">
    <vt:lpwstr>COO.3000.100.1.20952</vt:lpwstr>
  </property>
  <property fmtid="{D5CDD505-2E9C-101B-9397-08002B2CF9AE}" pid="38" name="FSC#EIBPRECONFIG@1.1001:currentuserrolegroup">
    <vt:lpwstr>COO.3000.100.1.2726</vt:lpwstr>
  </property>
  <property fmtid="{D5CDD505-2E9C-101B-9397-08002B2CF9AE}" pid="39" name="FSC#EIBPRECONFIG@1.1001:currentuserroleposition">
    <vt:lpwstr>COO.1.1001.1.66925</vt:lpwstr>
  </property>
  <property fmtid="{D5CDD505-2E9C-101B-9397-08002B2CF9AE}" pid="40" name="FSC#EIBPRECONFIG@1.1001:currentuserroot">
    <vt:lpwstr>COO.3000.101.19.13578</vt:lpwstr>
  </property>
  <property fmtid="{D5CDD505-2E9C-101B-9397-08002B2CF9AE}" pid="41" name="FSC#EIBPRECONFIG@1.1001:toplevelobject">
    <vt:lpwstr/>
  </property>
  <property fmtid="{D5CDD505-2E9C-101B-9397-08002B2CF9AE}" pid="42" name="FSC#EIBPRECONFIG@1.1001:objchangedby">
    <vt:lpwstr>Mag Dr Sabine PISKA-SCHMIDT</vt:lpwstr>
  </property>
  <property fmtid="{D5CDD505-2E9C-101B-9397-08002B2CF9AE}" pid="43" name="FSC#EIBPRECONFIG@1.1001:objchangedbyPostTitle">
    <vt:lpwstr/>
  </property>
  <property fmtid="{D5CDD505-2E9C-101B-9397-08002B2CF9AE}" pid="44" name="FSC#EIBPRECONFIG@1.1001:objchangedat">
    <vt:lpwstr>03.10.2012</vt:lpwstr>
  </property>
  <property fmtid="{D5CDD505-2E9C-101B-9397-08002B2CF9AE}" pid="45" name="FSC#EIBPRECONFIG@1.1001:objname">
    <vt:lpwstr>Reform Dialogue EN</vt:lpwstr>
  </property>
  <property fmtid="{D5CDD505-2E9C-101B-9397-08002B2CF9AE}" pid="46" name="FSC#EIBPRECONFIG@1.1001:EIBProcessResponsiblePhone">
    <vt:lpwstr/>
  </property>
  <property fmtid="{D5CDD505-2E9C-101B-9397-08002B2CF9AE}" pid="47" name="FSC#EIBPRECONFIG@1.1001:EIBProcessResponsibleMail">
    <vt:lpwstr/>
  </property>
  <property fmtid="{D5CDD505-2E9C-101B-9397-08002B2CF9AE}" pid="48" name="FSC#EIBPRECONFIG@1.1001:EIBProcessResponsibleFax">
    <vt:lpwstr/>
  </property>
  <property fmtid="{D5CDD505-2E9C-101B-9397-08002B2CF9AE}" pid="49" name="FSC#EIBPRECONFIG@1.1001:EIBProcessResponsiblePostTitle">
    <vt:lpwstr/>
  </property>
  <property fmtid="{D5CDD505-2E9C-101B-9397-08002B2CF9AE}" pid="50" name="FSC#EIBPRECONFIG@1.1001:EIBProcessResponsible">
    <vt:lpwstr/>
  </property>
  <property fmtid="{D5CDD505-2E9C-101B-9397-08002B2CF9AE}" pid="51" name="FSC#EIBPRECONFIG@1.1001:OwnerPostTitle">
    <vt:lpwstr/>
  </property>
  <property fmtid="{D5CDD505-2E9C-101B-9397-08002B2CF9AE}" pid="52" name="FSC#COOSYSTEM@1.1:Container">
    <vt:lpwstr>COO.3000.101.24.2160787</vt:lpwstr>
  </property>
  <property fmtid="{D5CDD505-2E9C-101B-9397-08002B2CF9AE}" pid="53" name="FSC#COOELAK@1.1001:Subject">
    <vt:lpwstr>Reform Dialogue EN</vt:lpwstr>
  </property>
  <property fmtid="{D5CDD505-2E9C-101B-9397-08002B2CF9AE}" pid="54" name="FSC#COOELAK@1.1001:FileReference">
    <vt:lpwstr/>
  </property>
  <property fmtid="{D5CDD505-2E9C-101B-9397-08002B2CF9AE}" pid="55" name="FSC#COOELAK@1.1001:FileRefYear">
    <vt:lpwstr/>
  </property>
  <property fmtid="{D5CDD505-2E9C-101B-9397-08002B2CF9AE}" pid="56" name="FSC#COOELAK@1.1001:FileRefOrdinal">
    <vt:lpwstr/>
  </property>
  <property fmtid="{D5CDD505-2E9C-101B-9397-08002B2CF9AE}" pid="57" name="FSC#COOELAK@1.1001:FileRefOU">
    <vt:lpwstr/>
  </property>
  <property fmtid="{D5CDD505-2E9C-101B-9397-08002B2CF9AE}" pid="58" name="FSC#COOELAK@1.1001:Organization">
    <vt:lpwstr/>
  </property>
  <property fmtid="{D5CDD505-2E9C-101B-9397-08002B2CF9AE}" pid="59" name="FSC#COOELAK@1.1001:Owner">
    <vt:lpwstr>Mag Dr Sabine PISKA-SCHMIDT</vt:lpwstr>
  </property>
  <property fmtid="{D5CDD505-2E9C-101B-9397-08002B2CF9AE}" pid="60" name="FSC#COOELAK@1.1001:OwnerExtension">
    <vt:lpwstr>207198</vt:lpwstr>
  </property>
  <property fmtid="{D5CDD505-2E9C-101B-9397-08002B2CF9AE}" pid="61" name="FSC#COOELAK@1.1001:OwnerFaxExtension">
    <vt:lpwstr/>
  </property>
  <property fmtid="{D5CDD505-2E9C-101B-9397-08002B2CF9AE}" pid="62" name="FSC#COOELAK@1.1001:DispatchedBy">
    <vt:lpwstr/>
  </property>
  <property fmtid="{D5CDD505-2E9C-101B-9397-08002B2CF9AE}" pid="63" name="FSC#COOELAK@1.1001:DispatchedAt">
    <vt:lpwstr/>
  </property>
  <property fmtid="{D5CDD505-2E9C-101B-9397-08002B2CF9AE}" pid="64" name="FSC#COOELAK@1.1001:ApprovedBy">
    <vt:lpwstr/>
  </property>
  <property fmtid="{D5CDD505-2E9C-101B-9397-08002B2CF9AE}" pid="65" name="FSC#COOELAK@1.1001:ApprovedAt">
    <vt:lpwstr/>
  </property>
  <property fmtid="{D5CDD505-2E9C-101B-9397-08002B2CF9AE}" pid="66" name="FSC#COOELAK@1.1001:Department">
    <vt:lpwstr>BKA - III/4 (Personalentwicklung und Mobilitätsförderung)</vt:lpwstr>
  </property>
  <property fmtid="{D5CDD505-2E9C-101B-9397-08002B2CF9AE}" pid="67" name="FSC#COOELAK@1.1001:CreatedAt">
    <vt:lpwstr>02.10.2012</vt:lpwstr>
  </property>
  <property fmtid="{D5CDD505-2E9C-101B-9397-08002B2CF9AE}" pid="68" name="FSC#COOELAK@1.1001:OU">
    <vt:lpwstr>BKA - III/4 (Personalentwicklung und Mobilitätsförderung)</vt:lpwstr>
  </property>
  <property fmtid="{D5CDD505-2E9C-101B-9397-08002B2CF9AE}" pid="69" name="FSC#COOELAK@1.1001:Priority">
    <vt:lpwstr/>
  </property>
  <property fmtid="{D5CDD505-2E9C-101B-9397-08002B2CF9AE}" pid="70" name="FSC#COOELAK@1.1001:ObjBarCode">
    <vt:lpwstr>*COO.3000.101.24.2160787*</vt:lpwstr>
  </property>
  <property fmtid="{D5CDD505-2E9C-101B-9397-08002B2CF9AE}" pid="71" name="FSC#COOELAK@1.1001:RefBarCode">
    <vt:lpwstr/>
  </property>
  <property fmtid="{D5CDD505-2E9C-101B-9397-08002B2CF9AE}" pid="72" name="FSC#COOELAK@1.1001:FileRefBarCode">
    <vt:lpwstr/>
  </property>
  <property fmtid="{D5CDD505-2E9C-101B-9397-08002B2CF9AE}" pid="73" name="FSC#COOELAK@1.1001:ExternalRef">
    <vt:lpwstr/>
  </property>
  <property fmtid="{D5CDD505-2E9C-101B-9397-08002B2CF9AE}" pid="74" name="FSC#COOELAK@1.1001:IncomingNumber">
    <vt:lpwstr/>
  </property>
  <property fmtid="{D5CDD505-2E9C-101B-9397-08002B2CF9AE}" pid="75" name="FSC#COOELAK@1.1001:IncomingSubject">
    <vt:lpwstr/>
  </property>
  <property fmtid="{D5CDD505-2E9C-101B-9397-08002B2CF9AE}" pid="76" name="FSC#COOELAK@1.1001:ProcessResponsible">
    <vt:lpwstr/>
  </property>
  <property fmtid="{D5CDD505-2E9C-101B-9397-08002B2CF9AE}" pid="77" name="FSC#COOELAK@1.1001:ProcessResponsiblePhone">
    <vt:lpwstr/>
  </property>
  <property fmtid="{D5CDD505-2E9C-101B-9397-08002B2CF9AE}" pid="78" name="FSC#COOELAK@1.1001:ProcessResponsibleMail">
    <vt:lpwstr/>
  </property>
  <property fmtid="{D5CDD505-2E9C-101B-9397-08002B2CF9AE}" pid="79" name="FSC#COOELAK@1.1001:ProcessResponsibleFax">
    <vt:lpwstr/>
  </property>
  <property fmtid="{D5CDD505-2E9C-101B-9397-08002B2CF9AE}" pid="80" name="FSC#COOELAK@1.1001:ApproverFirstName">
    <vt:lpwstr/>
  </property>
  <property fmtid="{D5CDD505-2E9C-101B-9397-08002B2CF9AE}" pid="81" name="FSC#COOELAK@1.1001:ApproverSurName">
    <vt:lpwstr/>
  </property>
  <property fmtid="{D5CDD505-2E9C-101B-9397-08002B2CF9AE}" pid="82" name="FSC#COOELAK@1.1001:ApproverTitle">
    <vt:lpwstr/>
  </property>
  <property fmtid="{D5CDD505-2E9C-101B-9397-08002B2CF9AE}" pid="83" name="FSC#COOELAK@1.1001:ExternalDate">
    <vt:lpwstr/>
  </property>
  <property fmtid="{D5CDD505-2E9C-101B-9397-08002B2CF9AE}" pid="84" name="FSC#COOELAK@1.1001:SettlementApprovedAt">
    <vt:lpwstr/>
  </property>
  <property fmtid="{D5CDD505-2E9C-101B-9397-08002B2CF9AE}" pid="85" name="FSC#COOELAK@1.1001:BaseNumber">
    <vt:lpwstr/>
  </property>
  <property fmtid="{D5CDD505-2E9C-101B-9397-08002B2CF9AE}" pid="86" name="FSC#COOELAK@1.1001:CurrentUserRolePos">
    <vt:lpwstr>Genehmiger/in</vt:lpwstr>
  </property>
  <property fmtid="{D5CDD505-2E9C-101B-9397-08002B2CF9AE}" pid="87" name="FSC#COOELAK@1.1001:CurrentUserEmail">
    <vt:lpwstr>sabine.piska-schmidt@bka.gv.at</vt:lpwstr>
  </property>
  <property fmtid="{D5CDD505-2E9C-101B-9397-08002B2CF9AE}" pid="88" name="FSC#ELAKGOV@1.1001:PersonalSubjGender">
    <vt:lpwstr/>
  </property>
  <property fmtid="{D5CDD505-2E9C-101B-9397-08002B2CF9AE}" pid="89" name="FSC#ELAKGOV@1.1001:PersonalSubjFirstName">
    <vt:lpwstr/>
  </property>
  <property fmtid="{D5CDD505-2E9C-101B-9397-08002B2CF9AE}" pid="90" name="FSC#ELAKGOV@1.1001:PersonalSubjSurName">
    <vt:lpwstr/>
  </property>
  <property fmtid="{D5CDD505-2E9C-101B-9397-08002B2CF9AE}" pid="91" name="FSC#ELAKGOV@1.1001:PersonalSubjSalutation">
    <vt:lpwstr/>
  </property>
  <property fmtid="{D5CDD505-2E9C-101B-9397-08002B2CF9AE}" pid="92" name="FSC#ELAKGOV@1.1001:PersonalSubjAddress">
    <vt:lpwstr/>
  </property>
  <property fmtid="{D5CDD505-2E9C-101B-9397-08002B2CF9AE}" pid="93" name="FSC#ATSTATECFG@1.1001:Office">
    <vt:lpwstr/>
  </property>
  <property fmtid="{D5CDD505-2E9C-101B-9397-08002B2CF9AE}" pid="94" name="FSC#ATSTATECFG@1.1001:Agent">
    <vt:lpwstr/>
  </property>
  <property fmtid="{D5CDD505-2E9C-101B-9397-08002B2CF9AE}" pid="95" name="FSC#ATSTATECFG@1.1001:AgentPhone">
    <vt:lpwstr/>
  </property>
  <property fmtid="{D5CDD505-2E9C-101B-9397-08002B2CF9AE}" pid="96" name="FSC#ATSTATECFG@1.1001:DepartmentFax">
    <vt:lpwstr/>
  </property>
  <property fmtid="{D5CDD505-2E9C-101B-9397-08002B2CF9AE}" pid="97" name="FSC#ATSTATECFG@1.1001:DepartmentEMail">
    <vt:lpwstr/>
  </property>
  <property fmtid="{D5CDD505-2E9C-101B-9397-08002B2CF9AE}" pid="98" name="FSC#ATSTATECFG@1.1001:SubfileDate">
    <vt:lpwstr/>
  </property>
  <property fmtid="{D5CDD505-2E9C-101B-9397-08002B2CF9AE}" pid="99" name="FSC#ATSTATECFG@1.1001:SubfileSubject">
    <vt:lpwstr/>
  </property>
  <property fmtid="{D5CDD505-2E9C-101B-9397-08002B2CF9AE}" pid="100" name="FSC#ATSTATECFG@1.1001:DepartmentZipCode">
    <vt:lpwstr/>
  </property>
  <property fmtid="{D5CDD505-2E9C-101B-9397-08002B2CF9AE}" pid="101" name="FSC#ATSTATECFG@1.1001:DepartmentCountry">
    <vt:lpwstr/>
  </property>
  <property fmtid="{D5CDD505-2E9C-101B-9397-08002B2CF9AE}" pid="102" name="FSC#ATSTATECFG@1.1001:DepartmentCity">
    <vt:lpwstr/>
  </property>
  <property fmtid="{D5CDD505-2E9C-101B-9397-08002B2CF9AE}" pid="103" name="FSC#ATSTATECFG@1.1001:DepartmentStreet">
    <vt:lpwstr/>
  </property>
  <property fmtid="{D5CDD505-2E9C-101B-9397-08002B2CF9AE}" pid="104" name="FSC#ATSTATECFG@1.1001:DepartmentDVR">
    <vt:lpwstr/>
  </property>
  <property fmtid="{D5CDD505-2E9C-101B-9397-08002B2CF9AE}" pid="105" name="FSC#ATSTATECFG@1.1001:DepartmentUID">
    <vt:lpwstr/>
  </property>
  <property fmtid="{D5CDD505-2E9C-101B-9397-08002B2CF9AE}" pid="106" name="FSC#ATSTATECFG@1.1001:SubfileReference">
    <vt:lpwstr/>
  </property>
  <property fmtid="{D5CDD505-2E9C-101B-9397-08002B2CF9AE}" pid="107" name="FSC#ATSTATECFG@1.1001:Clause">
    <vt:lpwstr/>
  </property>
  <property fmtid="{D5CDD505-2E9C-101B-9397-08002B2CF9AE}" pid="108" name="FSC#ATSTATECFG@1.1001:ExternalFile">
    <vt:lpwstr/>
  </property>
  <property fmtid="{D5CDD505-2E9C-101B-9397-08002B2CF9AE}" pid="109" name="FSC#ATSTATECFG@1.1001:ApprovedSignature">
    <vt:lpwstr/>
  </property>
  <property fmtid="{D5CDD505-2E9C-101B-9397-08002B2CF9AE}" pid="110" name="FSC#ATSTATECFG@1.1001:BankAccount">
    <vt:lpwstr/>
  </property>
  <property fmtid="{D5CDD505-2E9C-101B-9397-08002B2CF9AE}" pid="111" name="FSC#ATSTATECFG@1.1001:BankAccountOwner">
    <vt:lpwstr/>
  </property>
  <property fmtid="{D5CDD505-2E9C-101B-9397-08002B2CF9AE}" pid="112" name="FSC#ATSTATECFG@1.1001:BankInstitute">
    <vt:lpwstr/>
  </property>
  <property fmtid="{D5CDD505-2E9C-101B-9397-08002B2CF9AE}" pid="113" name="FSC#ATSTATECFG@1.1001:BankAccountID">
    <vt:lpwstr/>
  </property>
  <property fmtid="{D5CDD505-2E9C-101B-9397-08002B2CF9AE}" pid="114" name="FSC#ATSTATECFG@1.1001:BankAccountIBAN">
    <vt:lpwstr/>
  </property>
  <property fmtid="{D5CDD505-2E9C-101B-9397-08002B2CF9AE}" pid="115" name="FSC#ATSTATECFG@1.1001:BankAccountBIC">
    <vt:lpwstr/>
  </property>
  <property fmtid="{D5CDD505-2E9C-101B-9397-08002B2CF9AE}" pid="116" name="FSC#ATSTATECFG@1.1001:BankName">
    <vt:lpwstr/>
  </property>
</Properties>
</file>